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4"/>
  </p:sldMasterIdLst>
  <p:notesMasterIdLst>
    <p:notesMasterId r:id="rId15"/>
  </p:notesMasterIdLst>
  <p:handoutMasterIdLst>
    <p:handoutMasterId r:id="rId16"/>
  </p:handoutMasterIdLst>
  <p:sldIdLst>
    <p:sldId id="1027" r:id="rId5"/>
    <p:sldId id="1198" r:id="rId6"/>
    <p:sldId id="1191" r:id="rId7"/>
    <p:sldId id="1188" r:id="rId8"/>
    <p:sldId id="1189" r:id="rId9"/>
    <p:sldId id="1193" r:id="rId10"/>
    <p:sldId id="1194" r:id="rId11"/>
    <p:sldId id="1196" r:id="rId12"/>
    <p:sldId id="1197" r:id="rId13"/>
    <p:sldId id="1185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BFBFBF"/>
    <a:srgbClr val="B2B2B2"/>
    <a:srgbClr val="D0D0D0"/>
    <a:srgbClr val="C4C4C4"/>
    <a:srgbClr val="C7C7C7"/>
    <a:srgbClr val="CECECE"/>
    <a:srgbClr val="D7D7D7"/>
    <a:srgbClr val="DDDDD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6" autoAdjust="0"/>
    <p:restoredTop sz="92239" autoAdjust="0"/>
  </p:normalViewPr>
  <p:slideViewPr>
    <p:cSldViewPr snapToGrid="0" snapToObjects="1">
      <p:cViewPr varScale="1">
        <p:scale>
          <a:sx n="127" d="100"/>
          <a:sy n="127" d="100"/>
        </p:scale>
        <p:origin x="20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11/11/18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11/11/18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7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52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36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D11C55-3734-3D4D-A492-5BE310EED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1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D11C55-3734-3D4D-A492-5BE310EED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0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D11C55-3734-3D4D-A492-5BE310EED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6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DD11C55-3734-3D4D-A492-5BE310EED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</a:t>
            </a:r>
            <a:r>
              <a:rPr lang="en-US" dirty="0"/>
              <a:t>l</a:t>
            </a:r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hyperlink" Target="https://github.com/goharbor/harbo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image registry to chart 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174FA0-7373-4D5E-8546-C62714ABEB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23212" y="4231638"/>
            <a:ext cx="3657600" cy="595005"/>
          </a:xfrm>
        </p:spPr>
        <p:txBody>
          <a:bodyPr/>
          <a:lstStyle/>
          <a:p>
            <a:r>
              <a:rPr lang="en-US" dirty="0" err="1"/>
              <a:t>jiangd@vmware.com</a:t>
            </a:r>
            <a:endParaRPr lang="en-US" dirty="0"/>
          </a:p>
          <a:p>
            <a:r>
              <a:rPr lang="en-US" dirty="0" err="1"/>
              <a:t>KubeCon</a:t>
            </a:r>
            <a:r>
              <a:rPr lang="en-US" dirty="0"/>
              <a:t> Shanghai 2018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CE49-79AE-4483-A1A2-5CC130ED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317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Harbor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brief history …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737E80-561A-D24E-A200-B13C7E94AB80}"/>
              </a:ext>
            </a:extLst>
          </p:cNvPr>
          <p:cNvGrpSpPr/>
          <p:nvPr/>
        </p:nvGrpSpPr>
        <p:grpSpPr>
          <a:xfrm>
            <a:off x="270907" y="1762583"/>
            <a:ext cx="5107040" cy="2105654"/>
            <a:chOff x="521656" y="1616622"/>
            <a:chExt cx="4443883" cy="1976342"/>
          </a:xfrm>
        </p:grpSpPr>
        <p:pic>
          <p:nvPicPr>
            <p:cNvPr id="5" name="Shape 65">
              <a:extLst>
                <a:ext uri="{FF2B5EF4-FFF2-40B4-BE49-F238E27FC236}">
                  <a16:creationId xmlns:a16="http://schemas.microsoft.com/office/drawing/2014/main" id="{A6504C68-A23A-D04C-BEE6-D8FB308FAAE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809" y="1616622"/>
              <a:ext cx="4385730" cy="1334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A00D8E-37A9-7547-B1F3-9FF06A8C4F0A}"/>
                </a:ext>
              </a:extLst>
            </p:cNvPr>
            <p:cNvSpPr txBox="1"/>
            <p:nvPr/>
          </p:nvSpPr>
          <p:spPr>
            <a:xfrm>
              <a:off x="521656" y="3023577"/>
              <a:ext cx="4443883" cy="56938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lvl="1">
                <a:spcAft>
                  <a:spcPts val="600"/>
                </a:spcAft>
              </a:pPr>
              <a:r>
                <a:rPr lang="en-US" sz="1600" dirty="0">
                  <a:hlinkClick r:id="rId4"/>
                </a:rPr>
                <a:t>https://github.com/goharbor/harbor</a:t>
              </a:r>
              <a:endParaRPr lang="en-US" sz="1600" dirty="0"/>
            </a:p>
            <a:p>
              <a:pPr>
                <a:spcAft>
                  <a:spcPts val="600"/>
                </a:spcAft>
              </a:pPr>
              <a:endParaRPr lang="en-US" sz="1600" dirty="0"/>
            </a:p>
          </p:txBody>
        </p:sp>
      </p:grpSp>
      <p:sp>
        <p:nvSpPr>
          <p:cNvPr id="12" name="Freeform 29">
            <a:extLst>
              <a:ext uri="{FF2B5EF4-FFF2-40B4-BE49-F238E27FC236}">
                <a16:creationId xmlns:a16="http://schemas.microsoft.com/office/drawing/2014/main" id="{CB912D5E-F1A7-1940-9EC6-8101830879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82075" y="526927"/>
            <a:ext cx="1095881" cy="748204"/>
          </a:xfrm>
          <a:custGeom>
            <a:avLst/>
            <a:gdLst>
              <a:gd name="T0" fmla="*/ 359 w 384"/>
              <a:gd name="T1" fmla="*/ 16 h 262"/>
              <a:gd name="T2" fmla="*/ 368 w 384"/>
              <a:gd name="T3" fmla="*/ 24 h 262"/>
              <a:gd name="T4" fmla="*/ 368 w 384"/>
              <a:gd name="T5" fmla="*/ 238 h 262"/>
              <a:gd name="T6" fmla="*/ 359 w 384"/>
              <a:gd name="T7" fmla="*/ 246 h 262"/>
              <a:gd name="T8" fmla="*/ 23 w 384"/>
              <a:gd name="T9" fmla="*/ 246 h 262"/>
              <a:gd name="T10" fmla="*/ 16 w 384"/>
              <a:gd name="T11" fmla="*/ 238 h 262"/>
              <a:gd name="T12" fmla="*/ 16 w 384"/>
              <a:gd name="T13" fmla="*/ 24 h 262"/>
              <a:gd name="T14" fmla="*/ 23 w 384"/>
              <a:gd name="T15" fmla="*/ 16 h 262"/>
              <a:gd name="T16" fmla="*/ 359 w 384"/>
              <a:gd name="T17" fmla="*/ 16 h 262"/>
              <a:gd name="T18" fmla="*/ 359 w 384"/>
              <a:gd name="T19" fmla="*/ 0 h 262"/>
              <a:gd name="T20" fmla="*/ 23 w 384"/>
              <a:gd name="T21" fmla="*/ 0 h 262"/>
              <a:gd name="T22" fmla="*/ 0 w 384"/>
              <a:gd name="T23" fmla="*/ 24 h 262"/>
              <a:gd name="T24" fmla="*/ 0 w 384"/>
              <a:gd name="T25" fmla="*/ 238 h 262"/>
              <a:gd name="T26" fmla="*/ 23 w 384"/>
              <a:gd name="T27" fmla="*/ 262 h 262"/>
              <a:gd name="T28" fmla="*/ 359 w 384"/>
              <a:gd name="T29" fmla="*/ 262 h 262"/>
              <a:gd name="T30" fmla="*/ 384 w 384"/>
              <a:gd name="T31" fmla="*/ 238 h 262"/>
              <a:gd name="T32" fmla="*/ 384 w 384"/>
              <a:gd name="T33" fmla="*/ 24 h 262"/>
              <a:gd name="T34" fmla="*/ 359 w 384"/>
              <a:gd name="T35" fmla="*/ 0 h 262"/>
              <a:gd name="T36" fmla="*/ 85 w 384"/>
              <a:gd name="T37" fmla="*/ 121 h 262"/>
              <a:gd name="T38" fmla="*/ 48 w 384"/>
              <a:gd name="T39" fmla="*/ 83 h 262"/>
              <a:gd name="T40" fmla="*/ 85 w 384"/>
              <a:gd name="T41" fmla="*/ 44 h 262"/>
              <a:gd name="T42" fmla="*/ 124 w 384"/>
              <a:gd name="T43" fmla="*/ 83 h 262"/>
              <a:gd name="T44" fmla="*/ 85 w 384"/>
              <a:gd name="T45" fmla="*/ 121 h 262"/>
              <a:gd name="T46" fmla="*/ 85 w 384"/>
              <a:gd name="T47" fmla="*/ 60 h 262"/>
              <a:gd name="T48" fmla="*/ 64 w 384"/>
              <a:gd name="T49" fmla="*/ 83 h 262"/>
              <a:gd name="T50" fmla="*/ 85 w 384"/>
              <a:gd name="T51" fmla="*/ 105 h 262"/>
              <a:gd name="T52" fmla="*/ 108 w 384"/>
              <a:gd name="T53" fmla="*/ 83 h 262"/>
              <a:gd name="T54" fmla="*/ 85 w 384"/>
              <a:gd name="T55" fmla="*/ 60 h 262"/>
              <a:gd name="T56" fmla="*/ 134 w 384"/>
              <a:gd name="T57" fmla="*/ 224 h 262"/>
              <a:gd name="T58" fmla="*/ 37 w 384"/>
              <a:gd name="T59" fmla="*/ 224 h 262"/>
              <a:gd name="T60" fmla="*/ 37 w 384"/>
              <a:gd name="T61" fmla="*/ 147 h 262"/>
              <a:gd name="T62" fmla="*/ 59 w 384"/>
              <a:gd name="T63" fmla="*/ 126 h 262"/>
              <a:gd name="T64" fmla="*/ 81 w 384"/>
              <a:gd name="T65" fmla="*/ 126 h 262"/>
              <a:gd name="T66" fmla="*/ 85 w 384"/>
              <a:gd name="T67" fmla="*/ 130 h 262"/>
              <a:gd name="T68" fmla="*/ 91 w 384"/>
              <a:gd name="T69" fmla="*/ 126 h 262"/>
              <a:gd name="T70" fmla="*/ 113 w 384"/>
              <a:gd name="T71" fmla="*/ 126 h 262"/>
              <a:gd name="T72" fmla="*/ 134 w 384"/>
              <a:gd name="T73" fmla="*/ 147 h 262"/>
              <a:gd name="T74" fmla="*/ 134 w 384"/>
              <a:gd name="T75" fmla="*/ 224 h 262"/>
              <a:gd name="T76" fmla="*/ 53 w 384"/>
              <a:gd name="T77" fmla="*/ 208 h 262"/>
              <a:gd name="T78" fmla="*/ 118 w 384"/>
              <a:gd name="T79" fmla="*/ 208 h 262"/>
              <a:gd name="T80" fmla="*/ 118 w 384"/>
              <a:gd name="T81" fmla="*/ 154 h 262"/>
              <a:gd name="T82" fmla="*/ 106 w 384"/>
              <a:gd name="T83" fmla="*/ 142 h 262"/>
              <a:gd name="T84" fmla="*/ 97 w 384"/>
              <a:gd name="T85" fmla="*/ 142 h 262"/>
              <a:gd name="T86" fmla="*/ 85 w 384"/>
              <a:gd name="T87" fmla="*/ 153 h 262"/>
              <a:gd name="T88" fmla="*/ 74 w 384"/>
              <a:gd name="T89" fmla="*/ 142 h 262"/>
              <a:gd name="T90" fmla="*/ 65 w 384"/>
              <a:gd name="T91" fmla="*/ 142 h 262"/>
              <a:gd name="T92" fmla="*/ 53 w 384"/>
              <a:gd name="T93" fmla="*/ 154 h 262"/>
              <a:gd name="T94" fmla="*/ 53 w 384"/>
              <a:gd name="T95" fmla="*/ 208 h 262"/>
              <a:gd name="T96" fmla="*/ 344 w 384"/>
              <a:gd name="T97" fmla="*/ 95 h 262"/>
              <a:gd name="T98" fmla="*/ 164 w 384"/>
              <a:gd name="T99" fmla="*/ 95 h 262"/>
              <a:gd name="T100" fmla="*/ 164 w 384"/>
              <a:gd name="T101" fmla="*/ 111 h 262"/>
              <a:gd name="T102" fmla="*/ 344 w 384"/>
              <a:gd name="T103" fmla="*/ 111 h 262"/>
              <a:gd name="T104" fmla="*/ 344 w 384"/>
              <a:gd name="T105" fmla="*/ 95 h 262"/>
              <a:gd name="T106" fmla="*/ 344 w 384"/>
              <a:gd name="T107" fmla="*/ 137 h 262"/>
              <a:gd name="T108" fmla="*/ 164 w 384"/>
              <a:gd name="T109" fmla="*/ 137 h 262"/>
              <a:gd name="T110" fmla="*/ 164 w 384"/>
              <a:gd name="T111" fmla="*/ 153 h 262"/>
              <a:gd name="T112" fmla="*/ 344 w 384"/>
              <a:gd name="T113" fmla="*/ 153 h 262"/>
              <a:gd name="T114" fmla="*/ 344 w 384"/>
              <a:gd name="T115" fmla="*/ 137 h 262"/>
              <a:gd name="T116" fmla="*/ 344 w 384"/>
              <a:gd name="T117" fmla="*/ 180 h 262"/>
              <a:gd name="T118" fmla="*/ 164 w 384"/>
              <a:gd name="T119" fmla="*/ 180 h 262"/>
              <a:gd name="T120" fmla="*/ 164 w 384"/>
              <a:gd name="T121" fmla="*/ 196 h 262"/>
              <a:gd name="T122" fmla="*/ 344 w 384"/>
              <a:gd name="T123" fmla="*/ 196 h 262"/>
              <a:gd name="T124" fmla="*/ 344 w 384"/>
              <a:gd name="T125" fmla="*/ 18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" h="262">
                <a:moveTo>
                  <a:pt x="359" y="16"/>
                </a:moveTo>
                <a:cubicBezTo>
                  <a:pt x="365" y="16"/>
                  <a:pt x="368" y="19"/>
                  <a:pt x="368" y="24"/>
                </a:cubicBezTo>
                <a:cubicBezTo>
                  <a:pt x="368" y="238"/>
                  <a:pt x="368" y="238"/>
                  <a:pt x="368" y="238"/>
                </a:cubicBezTo>
                <a:cubicBezTo>
                  <a:pt x="368" y="243"/>
                  <a:pt x="365" y="246"/>
                  <a:pt x="359" y="246"/>
                </a:cubicBezTo>
                <a:cubicBezTo>
                  <a:pt x="23" y="246"/>
                  <a:pt x="23" y="246"/>
                  <a:pt x="23" y="246"/>
                </a:cubicBezTo>
                <a:cubicBezTo>
                  <a:pt x="19" y="246"/>
                  <a:pt x="16" y="243"/>
                  <a:pt x="16" y="238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0"/>
                  <a:pt x="19" y="16"/>
                  <a:pt x="23" y="16"/>
                </a:cubicBezTo>
                <a:cubicBezTo>
                  <a:pt x="359" y="16"/>
                  <a:pt x="359" y="16"/>
                  <a:pt x="359" y="16"/>
                </a:cubicBezTo>
                <a:moveTo>
                  <a:pt x="35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51"/>
                  <a:pt x="10" y="262"/>
                  <a:pt x="23" y="262"/>
                </a:cubicBezTo>
                <a:cubicBezTo>
                  <a:pt x="359" y="262"/>
                  <a:pt x="359" y="262"/>
                  <a:pt x="359" y="262"/>
                </a:cubicBezTo>
                <a:cubicBezTo>
                  <a:pt x="374" y="262"/>
                  <a:pt x="384" y="251"/>
                  <a:pt x="384" y="238"/>
                </a:cubicBezTo>
                <a:cubicBezTo>
                  <a:pt x="384" y="24"/>
                  <a:pt x="384" y="24"/>
                  <a:pt x="384" y="24"/>
                </a:cubicBezTo>
                <a:cubicBezTo>
                  <a:pt x="384" y="11"/>
                  <a:pt x="374" y="0"/>
                  <a:pt x="359" y="0"/>
                </a:cubicBezTo>
                <a:close/>
                <a:moveTo>
                  <a:pt x="85" y="121"/>
                </a:moveTo>
                <a:cubicBezTo>
                  <a:pt x="64" y="121"/>
                  <a:pt x="48" y="104"/>
                  <a:pt x="48" y="83"/>
                </a:cubicBezTo>
                <a:cubicBezTo>
                  <a:pt x="48" y="62"/>
                  <a:pt x="65" y="44"/>
                  <a:pt x="85" y="44"/>
                </a:cubicBezTo>
                <a:cubicBezTo>
                  <a:pt x="106" y="44"/>
                  <a:pt x="124" y="62"/>
                  <a:pt x="124" y="83"/>
                </a:cubicBezTo>
                <a:cubicBezTo>
                  <a:pt x="124" y="104"/>
                  <a:pt x="107" y="121"/>
                  <a:pt x="85" y="121"/>
                </a:cubicBezTo>
                <a:close/>
                <a:moveTo>
                  <a:pt x="85" y="60"/>
                </a:moveTo>
                <a:cubicBezTo>
                  <a:pt x="74" y="60"/>
                  <a:pt x="64" y="70"/>
                  <a:pt x="64" y="83"/>
                </a:cubicBezTo>
                <a:cubicBezTo>
                  <a:pt x="64" y="95"/>
                  <a:pt x="73" y="105"/>
                  <a:pt x="85" y="105"/>
                </a:cubicBezTo>
                <a:cubicBezTo>
                  <a:pt x="98" y="105"/>
                  <a:pt x="108" y="95"/>
                  <a:pt x="108" y="83"/>
                </a:cubicBezTo>
                <a:cubicBezTo>
                  <a:pt x="108" y="71"/>
                  <a:pt x="98" y="60"/>
                  <a:pt x="85" y="60"/>
                </a:cubicBezTo>
                <a:close/>
                <a:moveTo>
                  <a:pt x="134" y="224"/>
                </a:moveTo>
                <a:cubicBezTo>
                  <a:pt x="37" y="224"/>
                  <a:pt x="37" y="224"/>
                  <a:pt x="37" y="224"/>
                </a:cubicBezTo>
                <a:cubicBezTo>
                  <a:pt x="37" y="147"/>
                  <a:pt x="37" y="147"/>
                  <a:pt x="37" y="147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81" y="126"/>
                  <a:pt x="81" y="126"/>
                  <a:pt x="81" y="126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34" y="147"/>
                  <a:pt x="134" y="147"/>
                  <a:pt x="134" y="147"/>
                </a:cubicBezTo>
                <a:lnTo>
                  <a:pt x="134" y="224"/>
                </a:lnTo>
                <a:close/>
                <a:moveTo>
                  <a:pt x="53" y="208"/>
                </a:moveTo>
                <a:cubicBezTo>
                  <a:pt x="118" y="208"/>
                  <a:pt x="118" y="208"/>
                  <a:pt x="118" y="208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85" y="153"/>
                  <a:pt x="85" y="153"/>
                  <a:pt x="85" y="153"/>
                </a:cubicBezTo>
                <a:cubicBezTo>
                  <a:pt x="74" y="142"/>
                  <a:pt x="74" y="142"/>
                  <a:pt x="74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53" y="154"/>
                  <a:pt x="53" y="154"/>
                  <a:pt x="53" y="154"/>
                </a:cubicBezTo>
                <a:lnTo>
                  <a:pt x="53" y="208"/>
                </a:lnTo>
                <a:close/>
                <a:moveTo>
                  <a:pt x="344" y="95"/>
                </a:moveTo>
                <a:cubicBezTo>
                  <a:pt x="164" y="95"/>
                  <a:pt x="164" y="95"/>
                  <a:pt x="164" y="95"/>
                </a:cubicBezTo>
                <a:cubicBezTo>
                  <a:pt x="164" y="111"/>
                  <a:pt x="164" y="111"/>
                  <a:pt x="164" y="111"/>
                </a:cubicBezTo>
                <a:cubicBezTo>
                  <a:pt x="344" y="111"/>
                  <a:pt x="344" y="111"/>
                  <a:pt x="344" y="111"/>
                </a:cubicBezTo>
                <a:lnTo>
                  <a:pt x="344" y="95"/>
                </a:lnTo>
                <a:close/>
                <a:moveTo>
                  <a:pt x="344" y="137"/>
                </a:moveTo>
                <a:cubicBezTo>
                  <a:pt x="164" y="137"/>
                  <a:pt x="164" y="137"/>
                  <a:pt x="164" y="137"/>
                </a:cubicBezTo>
                <a:cubicBezTo>
                  <a:pt x="164" y="153"/>
                  <a:pt x="164" y="153"/>
                  <a:pt x="164" y="153"/>
                </a:cubicBezTo>
                <a:cubicBezTo>
                  <a:pt x="344" y="153"/>
                  <a:pt x="344" y="153"/>
                  <a:pt x="344" y="153"/>
                </a:cubicBezTo>
                <a:lnTo>
                  <a:pt x="344" y="137"/>
                </a:lnTo>
                <a:close/>
                <a:moveTo>
                  <a:pt x="344" y="180"/>
                </a:moveTo>
                <a:cubicBezTo>
                  <a:pt x="164" y="180"/>
                  <a:pt x="164" y="180"/>
                  <a:pt x="164" y="18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344" y="196"/>
                  <a:pt x="344" y="196"/>
                  <a:pt x="344" y="196"/>
                </a:cubicBezTo>
                <a:lnTo>
                  <a:pt x="344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A1BDE6-E67D-B546-861A-0A2B430C357F}"/>
              </a:ext>
            </a:extLst>
          </p:cNvPr>
          <p:cNvGrpSpPr/>
          <p:nvPr/>
        </p:nvGrpSpPr>
        <p:grpSpPr>
          <a:xfrm>
            <a:off x="967579" y="4078395"/>
            <a:ext cx="3997960" cy="1193800"/>
            <a:chOff x="967579" y="3943765"/>
            <a:chExt cx="3997960" cy="11938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81C269-9E67-A447-83EA-B6E6E6EEAFFE}"/>
                </a:ext>
              </a:extLst>
            </p:cNvPr>
            <p:cNvSpPr txBox="1"/>
            <p:nvPr/>
          </p:nvSpPr>
          <p:spPr>
            <a:xfrm>
              <a:off x="967579" y="4333610"/>
              <a:ext cx="2804160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2000" dirty="0"/>
                <a:t>Accepted by CNCF!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4B199A-5664-BC46-A01B-1D862035C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739" y="3943765"/>
              <a:ext cx="1193800" cy="11938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4755677-31DF-C94E-8550-B61FB87C25FA}"/>
              </a:ext>
            </a:extLst>
          </p:cNvPr>
          <p:cNvSpPr txBox="1"/>
          <p:nvPr/>
        </p:nvSpPr>
        <p:spPr>
          <a:xfrm>
            <a:off x="778455" y="1401734"/>
            <a:ext cx="354970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Started as an image registry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DBC596-AD2B-F547-B8A5-93CCEBDC4CEE}"/>
              </a:ext>
            </a:extLst>
          </p:cNvPr>
          <p:cNvGrpSpPr/>
          <p:nvPr/>
        </p:nvGrpSpPr>
        <p:grpSpPr>
          <a:xfrm>
            <a:off x="5686849" y="918406"/>
            <a:ext cx="4347634" cy="5021188"/>
            <a:chOff x="5686849" y="918406"/>
            <a:chExt cx="4347634" cy="50211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2C0A1B-7FA1-AE4B-BA5A-8D1289A9F7C8}"/>
                </a:ext>
              </a:extLst>
            </p:cNvPr>
            <p:cNvGrpSpPr/>
            <p:nvPr/>
          </p:nvGrpSpPr>
          <p:grpSpPr>
            <a:xfrm>
              <a:off x="5686849" y="918406"/>
              <a:ext cx="4347634" cy="795819"/>
              <a:chOff x="4947179" y="1590424"/>
              <a:chExt cx="4347634" cy="79581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1F0528-F804-B042-B50A-E361B08310A9}"/>
                  </a:ext>
                </a:extLst>
              </p:cNvPr>
              <p:cNvSpPr/>
              <p:nvPr/>
            </p:nvSpPr>
            <p:spPr>
              <a:xfrm>
                <a:off x="4947179" y="1863023"/>
                <a:ext cx="36775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Management UI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Role Based Access Control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3B269F4-BB07-2A4F-9F5B-0CB102612E5E}"/>
                  </a:ext>
                </a:extLst>
              </p:cNvPr>
              <p:cNvSpPr/>
              <p:nvPr/>
            </p:nvSpPr>
            <p:spPr>
              <a:xfrm>
                <a:off x="4947180" y="1590424"/>
                <a:ext cx="848630" cy="2616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2743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2016. 3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0012D7-CA11-3146-A737-E2C55BD221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179" y="1843288"/>
                <a:ext cx="43476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F1028D4-8AC9-F044-9B7F-48408B9C9C74}"/>
                </a:ext>
              </a:extLst>
            </p:cNvPr>
            <p:cNvGrpSpPr/>
            <p:nvPr/>
          </p:nvGrpSpPr>
          <p:grpSpPr>
            <a:xfrm>
              <a:off x="5686849" y="1878149"/>
              <a:ext cx="4347634" cy="1011263"/>
              <a:chOff x="4947179" y="1590424"/>
              <a:chExt cx="4347634" cy="101126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3BD59C-4909-684D-9FAE-B5E4F3936612}"/>
                  </a:ext>
                </a:extLst>
              </p:cNvPr>
              <p:cNvSpPr/>
              <p:nvPr/>
            </p:nvSpPr>
            <p:spPr>
              <a:xfrm>
                <a:off x="4947179" y="1863023"/>
                <a:ext cx="36775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LDAP integration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Image replication across instances.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~1000 stars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BCB2E4-0F01-714D-AF08-8902635499A1}"/>
                  </a:ext>
                </a:extLst>
              </p:cNvPr>
              <p:cNvSpPr/>
              <p:nvPr/>
            </p:nvSpPr>
            <p:spPr>
              <a:xfrm>
                <a:off x="4947180" y="1590424"/>
                <a:ext cx="895117" cy="2616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2743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2016. 9 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DBB710-707F-E642-9097-411B37D2C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179" y="1843288"/>
                <a:ext cx="43476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DB5E5C1-96C7-094C-82BF-37649AC9F2A3}"/>
                </a:ext>
              </a:extLst>
            </p:cNvPr>
            <p:cNvGrpSpPr/>
            <p:nvPr/>
          </p:nvGrpSpPr>
          <p:grpSpPr>
            <a:xfrm>
              <a:off x="5686849" y="3090756"/>
              <a:ext cx="4347634" cy="795819"/>
              <a:chOff x="4947179" y="1590424"/>
              <a:chExt cx="4347634" cy="7958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795AEA-A563-4D47-BB0C-46EBB475696E}"/>
                  </a:ext>
                </a:extLst>
              </p:cNvPr>
              <p:cNvSpPr/>
              <p:nvPr/>
            </p:nvSpPr>
            <p:spPr>
              <a:xfrm>
                <a:off x="4947179" y="1863023"/>
                <a:ext cx="36775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Content trust.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~2000 stars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DFEB1BF-D2C6-0249-94C4-2497B59A1144}"/>
                  </a:ext>
                </a:extLst>
              </p:cNvPr>
              <p:cNvSpPr/>
              <p:nvPr/>
            </p:nvSpPr>
            <p:spPr>
              <a:xfrm>
                <a:off x="4947180" y="1590424"/>
                <a:ext cx="891911" cy="2616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2743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2017. 4 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B00BFD-8BC6-2146-ACD0-1070FDCC33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179" y="1843288"/>
                <a:ext cx="43476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9BF7D02-7AC9-1C4D-85CB-59AFAC329E0F}"/>
                </a:ext>
              </a:extLst>
            </p:cNvPr>
            <p:cNvGrpSpPr/>
            <p:nvPr/>
          </p:nvGrpSpPr>
          <p:grpSpPr>
            <a:xfrm>
              <a:off x="5686849" y="4087920"/>
              <a:ext cx="4347634" cy="795819"/>
              <a:chOff x="4947179" y="1590424"/>
              <a:chExt cx="4347634" cy="79581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802FB2-E66F-0B44-ACCB-DD8F8D44185E}"/>
                  </a:ext>
                </a:extLst>
              </p:cNvPr>
              <p:cNvSpPr/>
              <p:nvPr/>
            </p:nvSpPr>
            <p:spPr>
              <a:xfrm>
                <a:off x="4947179" y="1863023"/>
                <a:ext cx="36775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Image scanning.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Project level control policy.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7EE766-720C-B74D-BC8A-D6E8D4C562F5}"/>
                  </a:ext>
                </a:extLst>
              </p:cNvPr>
              <p:cNvSpPr/>
              <p:nvPr/>
            </p:nvSpPr>
            <p:spPr>
              <a:xfrm>
                <a:off x="4947180" y="1590424"/>
                <a:ext cx="891911" cy="2616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2743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2017. 9 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ADA93E-6670-604C-A456-ACEB06E28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179" y="1843288"/>
                <a:ext cx="43476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4385E1C-AFE5-5B43-830B-D1ED493D3D81}"/>
                </a:ext>
              </a:extLst>
            </p:cNvPr>
            <p:cNvGrpSpPr/>
            <p:nvPr/>
          </p:nvGrpSpPr>
          <p:grpSpPr>
            <a:xfrm>
              <a:off x="5686849" y="5143775"/>
              <a:ext cx="4347634" cy="795819"/>
              <a:chOff x="4947179" y="1590424"/>
              <a:chExt cx="4347634" cy="79581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968BF9E-B692-3448-8E52-C01B00BEA1E0}"/>
                  </a:ext>
                </a:extLst>
              </p:cNvPr>
              <p:cNvSpPr/>
              <p:nvPr/>
            </p:nvSpPr>
            <p:spPr>
              <a:xfrm>
                <a:off x="4947179" y="1863023"/>
                <a:ext cx="36775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Label support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b="1" dirty="0"/>
                  <a:t>Stateless Job service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876367D-E8D8-3441-9A67-1F09D0EBCE4E}"/>
                  </a:ext>
                </a:extLst>
              </p:cNvPr>
              <p:cNvSpPr/>
              <p:nvPr/>
            </p:nvSpPr>
            <p:spPr>
              <a:xfrm>
                <a:off x="4947180" y="1590424"/>
                <a:ext cx="891911" cy="2616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27432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2018. 4 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316DAC1-98EF-774A-A75B-D1A4B592F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7179" y="1843288"/>
                <a:ext cx="434763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5561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</a:t>
            </a:r>
            <a:r>
              <a:rPr lang="en-US" dirty="0" err="1"/>
              <a:t>kubernetes</a:t>
            </a:r>
            <a:r>
              <a:rPr lang="en-US" dirty="0"/>
              <a:t> and cloud native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49628-D577-1248-A3CC-ADC22FD28F9B}"/>
              </a:ext>
            </a:extLst>
          </p:cNvPr>
          <p:cNvSpPr txBox="1"/>
          <p:nvPr/>
        </p:nvSpPr>
        <p:spPr>
          <a:xfrm>
            <a:off x="7221071" y="1492624"/>
            <a:ext cx="433448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603C7-2931-9343-826F-5F989830E6F5}"/>
              </a:ext>
            </a:extLst>
          </p:cNvPr>
          <p:cNvSpPr txBox="1"/>
          <p:nvPr/>
        </p:nvSpPr>
        <p:spPr>
          <a:xfrm>
            <a:off x="6858000" y="1885157"/>
            <a:ext cx="4697553" cy="33855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Helm is the standard for package deployment and management.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Effective approach for running Enterprise application on top of Kubernetes.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Single pane for Kubernetes users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Provide consistent user experience for both Helm chart and image management.</a:t>
            </a:r>
          </a:p>
          <a:p>
            <a:pPr algn="l">
              <a:spcAft>
                <a:spcPts val="600"/>
              </a:spcAft>
            </a:pP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D4A99B-E139-1648-8D91-F58D1608273A}"/>
              </a:ext>
            </a:extLst>
          </p:cNvPr>
          <p:cNvGrpSpPr/>
          <p:nvPr/>
        </p:nvGrpSpPr>
        <p:grpSpPr>
          <a:xfrm>
            <a:off x="579809" y="1830951"/>
            <a:ext cx="5936999" cy="1531668"/>
            <a:chOff x="579809" y="1696481"/>
            <a:chExt cx="5936999" cy="15316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9934D3-E8B1-CC48-9CCA-1C35351D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62" y="1803344"/>
              <a:ext cx="1327637" cy="13759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FA735B-31C7-B843-9AC1-7EB03C591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0" t="18548" r="68606" b="19871"/>
            <a:stretch/>
          </p:blipFill>
          <p:spPr>
            <a:xfrm>
              <a:off x="579809" y="1723793"/>
              <a:ext cx="1431540" cy="14152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48C54D-677C-944C-B144-8F7453455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43" b="4146"/>
            <a:stretch/>
          </p:blipFill>
          <p:spPr>
            <a:xfrm>
              <a:off x="4981990" y="1696481"/>
              <a:ext cx="1534818" cy="141527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8EE0E1-C066-F045-93BE-48C4C5E1AF60}"/>
                </a:ext>
              </a:extLst>
            </p:cNvPr>
            <p:cNvSpPr txBox="1"/>
            <p:nvPr/>
          </p:nvSpPr>
          <p:spPr>
            <a:xfrm>
              <a:off x="3671048" y="1750821"/>
              <a:ext cx="591670" cy="147732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9600" dirty="0">
                  <a:solidFill>
                    <a:schemeClr val="tx2">
                      <a:lumMod val="50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5E8F5AF-B2ED-D845-AAA5-A29ED720C82D}"/>
              </a:ext>
            </a:extLst>
          </p:cNvPr>
          <p:cNvSpPr txBox="1"/>
          <p:nvPr/>
        </p:nvSpPr>
        <p:spPr>
          <a:xfrm>
            <a:off x="665630" y="3756766"/>
            <a:ext cx="6010835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/>
              <a:t>Harbor as the “Kubernetes Registry”</a:t>
            </a:r>
          </a:p>
        </p:txBody>
      </p:sp>
    </p:spTree>
    <p:extLst>
      <p:ext uri="{BB962C8B-B14F-4D97-AF65-F5344CB8AC3E}">
        <p14:creationId xmlns:p14="http://schemas.microsoft.com/office/powerpoint/2010/main" val="32675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of </a:t>
            </a:r>
            <a:r>
              <a:rPr lang="en-US" dirty="0" err="1"/>
              <a:t>Chartmuseum</a:t>
            </a:r>
            <a:r>
              <a:rPr lang="en-US" dirty="0"/>
              <a:t> (diagram)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E8DCC7-C435-1043-ADCA-AA52242614D7}"/>
              </a:ext>
            </a:extLst>
          </p:cNvPr>
          <p:cNvGrpSpPr/>
          <p:nvPr/>
        </p:nvGrpSpPr>
        <p:grpSpPr>
          <a:xfrm>
            <a:off x="900955" y="1331258"/>
            <a:ext cx="4014238" cy="4824323"/>
            <a:chOff x="3768606" y="1681391"/>
            <a:chExt cx="4145279" cy="50793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76213B9-3564-674C-8019-03506039153B}"/>
                </a:ext>
              </a:extLst>
            </p:cNvPr>
            <p:cNvGrpSpPr/>
            <p:nvPr/>
          </p:nvGrpSpPr>
          <p:grpSpPr>
            <a:xfrm>
              <a:off x="3768606" y="1681391"/>
              <a:ext cx="4145279" cy="5079308"/>
              <a:chOff x="5950048" y="1427188"/>
              <a:chExt cx="4145279" cy="50793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8EF3D7-751B-0644-9E30-46F00A889CC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5950048" y="4272662"/>
                <a:ext cx="4145279" cy="2233834"/>
              </a:xfrm>
              <a:prstGeom prst="rect">
                <a:avLst/>
              </a:prstGeom>
              <a:solidFill>
                <a:schemeClr val="accent1">
                  <a:alpha val="23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5FADC9-909E-F04F-8975-C388B825477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157925" y="1427188"/>
                <a:ext cx="831828" cy="4876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lt1"/>
                    </a:solidFill>
                    <a:latin typeface="+mj-lt"/>
                  </a:rPr>
                  <a:t>Portal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0BB91D-439C-AD43-B886-052E5C5C8B1B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690255" y="1453662"/>
                <a:ext cx="1256231" cy="4572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lt1"/>
                    </a:solidFill>
                    <a:latin typeface="+mj-lt"/>
                  </a:rPr>
                  <a:t>Helm CLI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57A844-4B1E-E743-9F21-A2994B08ECF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179716" y="2741051"/>
                <a:ext cx="3725112" cy="4876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lt1"/>
                    </a:solidFill>
                    <a:latin typeface="+mj-lt"/>
                  </a:rPr>
                  <a:t>Authn</a:t>
                </a:r>
                <a:r>
                  <a:rPr lang="en-US" dirty="0">
                    <a:solidFill>
                      <a:schemeClr val="lt1"/>
                    </a:solidFill>
                    <a:latin typeface="+mj-lt"/>
                  </a:rPr>
                  <a:t>/</a:t>
                </a:r>
                <a:r>
                  <a:rPr lang="en-US" dirty="0" err="1">
                    <a:solidFill>
                      <a:schemeClr val="lt1"/>
                    </a:solidFill>
                    <a:latin typeface="+mj-lt"/>
                  </a:rPr>
                  <a:t>Authz</a:t>
                </a:r>
                <a:endParaRPr 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B6C986-BBC7-FF4D-92ED-CE2BA8289FC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179716" y="3228731"/>
                <a:ext cx="3725112" cy="14517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  <a:latin typeface="+mj-lt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B5E4EF-CDF1-EA44-98C8-FA5F970878E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8130044" y="4416769"/>
                <a:ext cx="1774784" cy="4572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lt1"/>
                    </a:solidFill>
                    <a:latin typeface="+mj-lt"/>
                  </a:rPr>
                  <a:t>Chart museum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83A2307B-7E19-114C-BBF9-09FACEE59369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16200000" flipH="1">
                <a:off x="6162483" y="2306900"/>
                <a:ext cx="837818" cy="3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ECC7F9A1-26FC-F749-98F9-7F46F2803E13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8886700" y="2339512"/>
                <a:ext cx="847528" cy="2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Down Arrow 16">
                <a:extLst>
                  <a:ext uri="{FF2B5EF4-FFF2-40B4-BE49-F238E27FC236}">
                    <a16:creationId xmlns:a16="http://schemas.microsoft.com/office/drawing/2014/main" id="{36244943-8B3A-4945-9868-7B00D8DDAD11}"/>
                  </a:ext>
                </a:extLst>
              </p:cNvPr>
              <p:cNvSpPr/>
              <p:nvPr/>
            </p:nvSpPr>
            <p:spPr>
              <a:xfrm>
                <a:off x="7786468" y="3861581"/>
                <a:ext cx="472440" cy="509367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934457-A9F4-924F-AFA0-141D23240F64}"/>
                  </a:ext>
                </a:extLst>
              </p:cNvPr>
              <p:cNvSpPr txBox="1"/>
              <p:nvPr/>
            </p:nvSpPr>
            <p:spPr>
              <a:xfrm>
                <a:off x="6135379" y="5297246"/>
                <a:ext cx="854404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200" dirty="0"/>
                  <a:t>File system</a:t>
                </a:r>
              </a:p>
            </p:txBody>
          </p:sp>
          <p:grpSp>
            <p:nvGrpSpPr>
              <p:cNvPr id="19" name="Group 4">
                <a:extLst>
                  <a:ext uri="{FF2B5EF4-FFF2-40B4-BE49-F238E27FC236}">
                    <a16:creationId xmlns:a16="http://schemas.microsoft.com/office/drawing/2014/main" id="{F72352BB-9588-F840-ADC0-50F37907AC6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218648" y="5599842"/>
                <a:ext cx="568985" cy="568983"/>
                <a:chOff x="786" y="2478"/>
                <a:chExt cx="389" cy="389"/>
              </a:xfrm>
              <a:solidFill>
                <a:schemeClr val="accent1"/>
              </a:solidFill>
            </p:grpSpPr>
            <p:sp>
              <p:nvSpPr>
                <p:cNvPr id="25" name="Freeform 5">
                  <a:extLst>
                    <a:ext uri="{FF2B5EF4-FFF2-40B4-BE49-F238E27FC236}">
                      <a16:creationId xmlns:a16="http://schemas.microsoft.com/office/drawing/2014/main" id="{C572F0D5-C324-9C40-B1C5-016AAA14A9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" y="2478"/>
                  <a:ext cx="389" cy="110"/>
                </a:xfrm>
                <a:custGeom>
                  <a:avLst/>
                  <a:gdLst>
                    <a:gd name="T0" fmla="*/ 0 w 389"/>
                    <a:gd name="T1" fmla="*/ 0 h 110"/>
                    <a:gd name="T2" fmla="*/ 0 w 389"/>
                    <a:gd name="T3" fmla="*/ 110 h 110"/>
                    <a:gd name="T4" fmla="*/ 389 w 389"/>
                    <a:gd name="T5" fmla="*/ 110 h 110"/>
                    <a:gd name="T6" fmla="*/ 389 w 389"/>
                    <a:gd name="T7" fmla="*/ 0 h 110"/>
                    <a:gd name="T8" fmla="*/ 0 w 389"/>
                    <a:gd name="T9" fmla="*/ 0 h 110"/>
                    <a:gd name="T10" fmla="*/ 373 w 389"/>
                    <a:gd name="T11" fmla="*/ 94 h 110"/>
                    <a:gd name="T12" fmla="*/ 16 w 389"/>
                    <a:gd name="T13" fmla="*/ 94 h 110"/>
                    <a:gd name="T14" fmla="*/ 16 w 389"/>
                    <a:gd name="T15" fmla="*/ 16 h 110"/>
                    <a:gd name="T16" fmla="*/ 373 w 389"/>
                    <a:gd name="T17" fmla="*/ 16 h 110"/>
                    <a:gd name="T18" fmla="*/ 373 w 389"/>
                    <a:gd name="T19" fmla="*/ 9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9" h="110">
                      <a:moveTo>
                        <a:pt x="0" y="0"/>
                      </a:moveTo>
                      <a:lnTo>
                        <a:pt x="0" y="110"/>
                      </a:lnTo>
                      <a:lnTo>
                        <a:pt x="389" y="110"/>
                      </a:lnTo>
                      <a:lnTo>
                        <a:pt x="389" y="0"/>
                      </a:lnTo>
                      <a:lnTo>
                        <a:pt x="0" y="0"/>
                      </a:lnTo>
                      <a:close/>
                      <a:moveTo>
                        <a:pt x="373" y="94"/>
                      </a:moveTo>
                      <a:lnTo>
                        <a:pt x="16" y="94"/>
                      </a:lnTo>
                      <a:lnTo>
                        <a:pt x="16" y="16"/>
                      </a:lnTo>
                      <a:lnTo>
                        <a:pt x="373" y="16"/>
                      </a:lnTo>
                      <a:lnTo>
                        <a:pt x="373" y="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26" name="Freeform 6">
                  <a:extLst>
                    <a:ext uri="{FF2B5EF4-FFF2-40B4-BE49-F238E27FC236}">
                      <a16:creationId xmlns:a16="http://schemas.microsoft.com/office/drawing/2014/main" id="{BB22A0DA-AF83-554E-BB8D-616E0EB420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" y="2618"/>
                  <a:ext cx="389" cy="110"/>
                </a:xfrm>
                <a:custGeom>
                  <a:avLst/>
                  <a:gdLst>
                    <a:gd name="T0" fmla="*/ 0 w 389"/>
                    <a:gd name="T1" fmla="*/ 110 h 110"/>
                    <a:gd name="T2" fmla="*/ 389 w 389"/>
                    <a:gd name="T3" fmla="*/ 110 h 110"/>
                    <a:gd name="T4" fmla="*/ 389 w 389"/>
                    <a:gd name="T5" fmla="*/ 0 h 110"/>
                    <a:gd name="T6" fmla="*/ 0 w 389"/>
                    <a:gd name="T7" fmla="*/ 0 h 110"/>
                    <a:gd name="T8" fmla="*/ 0 w 389"/>
                    <a:gd name="T9" fmla="*/ 110 h 110"/>
                    <a:gd name="T10" fmla="*/ 16 w 389"/>
                    <a:gd name="T11" fmla="*/ 16 h 110"/>
                    <a:gd name="T12" fmla="*/ 373 w 389"/>
                    <a:gd name="T13" fmla="*/ 16 h 110"/>
                    <a:gd name="T14" fmla="*/ 373 w 389"/>
                    <a:gd name="T15" fmla="*/ 94 h 110"/>
                    <a:gd name="T16" fmla="*/ 16 w 389"/>
                    <a:gd name="T17" fmla="*/ 94 h 110"/>
                    <a:gd name="T18" fmla="*/ 16 w 389"/>
                    <a:gd name="T19" fmla="*/ 1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9" h="110">
                      <a:moveTo>
                        <a:pt x="0" y="110"/>
                      </a:moveTo>
                      <a:lnTo>
                        <a:pt x="389" y="110"/>
                      </a:lnTo>
                      <a:lnTo>
                        <a:pt x="389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close/>
                      <a:moveTo>
                        <a:pt x="16" y="16"/>
                      </a:moveTo>
                      <a:lnTo>
                        <a:pt x="373" y="16"/>
                      </a:lnTo>
                      <a:lnTo>
                        <a:pt x="373" y="94"/>
                      </a:lnTo>
                      <a:lnTo>
                        <a:pt x="16" y="9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27" name="Freeform 7">
                  <a:extLst>
                    <a:ext uri="{FF2B5EF4-FFF2-40B4-BE49-F238E27FC236}">
                      <a16:creationId xmlns:a16="http://schemas.microsoft.com/office/drawing/2014/main" id="{4CA9F317-E27A-A748-9B4A-52E60C0A1B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6" y="2757"/>
                  <a:ext cx="389" cy="110"/>
                </a:xfrm>
                <a:custGeom>
                  <a:avLst/>
                  <a:gdLst>
                    <a:gd name="T0" fmla="*/ 0 w 389"/>
                    <a:gd name="T1" fmla="*/ 110 h 110"/>
                    <a:gd name="T2" fmla="*/ 389 w 389"/>
                    <a:gd name="T3" fmla="*/ 110 h 110"/>
                    <a:gd name="T4" fmla="*/ 389 w 389"/>
                    <a:gd name="T5" fmla="*/ 0 h 110"/>
                    <a:gd name="T6" fmla="*/ 0 w 389"/>
                    <a:gd name="T7" fmla="*/ 0 h 110"/>
                    <a:gd name="T8" fmla="*/ 0 w 389"/>
                    <a:gd name="T9" fmla="*/ 110 h 110"/>
                    <a:gd name="T10" fmla="*/ 16 w 389"/>
                    <a:gd name="T11" fmla="*/ 16 h 110"/>
                    <a:gd name="T12" fmla="*/ 373 w 389"/>
                    <a:gd name="T13" fmla="*/ 16 h 110"/>
                    <a:gd name="T14" fmla="*/ 373 w 389"/>
                    <a:gd name="T15" fmla="*/ 94 h 110"/>
                    <a:gd name="T16" fmla="*/ 16 w 389"/>
                    <a:gd name="T17" fmla="*/ 94 h 110"/>
                    <a:gd name="T18" fmla="*/ 16 w 389"/>
                    <a:gd name="T19" fmla="*/ 1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9" h="110">
                      <a:moveTo>
                        <a:pt x="0" y="110"/>
                      </a:moveTo>
                      <a:lnTo>
                        <a:pt x="389" y="110"/>
                      </a:lnTo>
                      <a:lnTo>
                        <a:pt x="389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close/>
                      <a:moveTo>
                        <a:pt x="16" y="16"/>
                      </a:moveTo>
                      <a:lnTo>
                        <a:pt x="373" y="16"/>
                      </a:lnTo>
                      <a:lnTo>
                        <a:pt x="373" y="94"/>
                      </a:lnTo>
                      <a:lnTo>
                        <a:pt x="16" y="94"/>
                      </a:ln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28" name="Rectangle 8">
                  <a:extLst>
                    <a:ext uri="{FF2B5EF4-FFF2-40B4-BE49-F238E27FC236}">
                      <a16:creationId xmlns:a16="http://schemas.microsoft.com/office/drawing/2014/main" id="{2731269F-D94E-EB47-9BC5-0BB1DCEDB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0" y="2505"/>
                  <a:ext cx="17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29" name="Rectangle 9">
                  <a:extLst>
                    <a:ext uri="{FF2B5EF4-FFF2-40B4-BE49-F238E27FC236}">
                      <a16:creationId xmlns:a16="http://schemas.microsoft.com/office/drawing/2014/main" id="{5B06B926-2EC0-9B4C-9376-0B786717A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" y="2505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0" name="Rectangle 10">
                  <a:extLst>
                    <a:ext uri="{FF2B5EF4-FFF2-40B4-BE49-F238E27FC236}">
                      <a16:creationId xmlns:a16="http://schemas.microsoft.com/office/drawing/2014/main" id="{0E8321B8-1F2C-4C4A-86BD-E1D06D32C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8" y="2505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1" name="Rectangle 11">
                  <a:extLst>
                    <a:ext uri="{FF2B5EF4-FFF2-40B4-BE49-F238E27FC236}">
                      <a16:creationId xmlns:a16="http://schemas.microsoft.com/office/drawing/2014/main" id="{73DE2754-687A-ED48-9997-56A025473C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8" y="2645"/>
                  <a:ext cx="16" cy="5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2" name="Rectangle 12">
                  <a:extLst>
                    <a:ext uri="{FF2B5EF4-FFF2-40B4-BE49-F238E27FC236}">
                      <a16:creationId xmlns:a16="http://schemas.microsoft.com/office/drawing/2014/main" id="{E4309AA4-AAC5-214F-BD18-B8C5DF60A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" y="2505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3" name="Rectangle 13">
                  <a:extLst>
                    <a:ext uri="{FF2B5EF4-FFF2-40B4-BE49-F238E27FC236}">
                      <a16:creationId xmlns:a16="http://schemas.microsoft.com/office/drawing/2014/main" id="{68998A98-BF56-384E-89B9-747F7FA0C3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" y="2645"/>
                  <a:ext cx="16" cy="5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4" name="Oval 14">
                  <a:extLst>
                    <a:ext uri="{FF2B5EF4-FFF2-40B4-BE49-F238E27FC236}">
                      <a16:creationId xmlns:a16="http://schemas.microsoft.com/office/drawing/2014/main" id="{AFD01798-747E-3246-ADCE-CBCA4A21B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" y="2513"/>
                  <a:ext cx="37" cy="3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5" name="Rectangle 15">
                  <a:extLst>
                    <a:ext uri="{FF2B5EF4-FFF2-40B4-BE49-F238E27FC236}">
                      <a16:creationId xmlns:a16="http://schemas.microsoft.com/office/drawing/2014/main" id="{77594D9C-0139-064D-A2D9-7C6F34DE7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0" y="2645"/>
                  <a:ext cx="17" cy="5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6" name="Rectangle 16">
                  <a:extLst>
                    <a:ext uri="{FF2B5EF4-FFF2-40B4-BE49-F238E27FC236}">
                      <a16:creationId xmlns:a16="http://schemas.microsoft.com/office/drawing/2014/main" id="{EEB67B8C-17E4-8645-BE1B-4929C24EF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" y="2645"/>
                  <a:ext cx="16" cy="5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7" name="Oval 17">
                  <a:extLst>
                    <a:ext uri="{FF2B5EF4-FFF2-40B4-BE49-F238E27FC236}">
                      <a16:creationId xmlns:a16="http://schemas.microsoft.com/office/drawing/2014/main" id="{4999DCAB-C5E5-EF4E-AEBB-7BC2B454E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" y="2652"/>
                  <a:ext cx="37" cy="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8" name="Rectangle 18">
                  <a:extLst>
                    <a:ext uri="{FF2B5EF4-FFF2-40B4-BE49-F238E27FC236}">
                      <a16:creationId xmlns:a16="http://schemas.microsoft.com/office/drawing/2014/main" id="{CCD31F8F-6FF2-3B4E-B767-BA40225CE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0" y="2784"/>
                  <a:ext cx="17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39" name="Rectangle 19">
                  <a:extLst>
                    <a:ext uri="{FF2B5EF4-FFF2-40B4-BE49-F238E27FC236}">
                      <a16:creationId xmlns:a16="http://schemas.microsoft.com/office/drawing/2014/main" id="{D345C7C9-B41A-7B40-8095-2DCB1AC8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" y="2784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40" name="Rectangle 20">
                  <a:extLst>
                    <a:ext uri="{FF2B5EF4-FFF2-40B4-BE49-F238E27FC236}">
                      <a16:creationId xmlns:a16="http://schemas.microsoft.com/office/drawing/2014/main" id="{75CCDF38-887F-6342-AD86-6B7814F50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8" y="2784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41" name="Rectangle 21">
                  <a:extLst>
                    <a:ext uri="{FF2B5EF4-FFF2-40B4-BE49-F238E27FC236}">
                      <a16:creationId xmlns:a16="http://schemas.microsoft.com/office/drawing/2014/main" id="{A0D4E958-B69D-644F-94DF-2CCED645B9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" y="2784"/>
                  <a:ext cx="16" cy="5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42" name="Oval 22">
                  <a:extLst>
                    <a:ext uri="{FF2B5EF4-FFF2-40B4-BE49-F238E27FC236}">
                      <a16:creationId xmlns:a16="http://schemas.microsoft.com/office/drawing/2014/main" id="{6CA3C352-2BD3-CD46-B851-C039612EB7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" y="2792"/>
                  <a:ext cx="37" cy="3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en-US" dirty="0"/>
                </a:p>
              </p:txBody>
            </p:sp>
          </p:grpSp>
          <p:sp>
            <p:nvSpPr>
              <p:cNvPr id="20" name="Freeform 26">
                <a:extLst>
                  <a:ext uri="{FF2B5EF4-FFF2-40B4-BE49-F238E27FC236}">
                    <a16:creationId xmlns:a16="http://schemas.microsoft.com/office/drawing/2014/main" id="{B45B709F-4C45-1F46-8C91-F57567DE4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5265" y="5569857"/>
                <a:ext cx="419941" cy="568983"/>
              </a:xfrm>
              <a:custGeom>
                <a:avLst/>
                <a:gdLst>
                  <a:gd name="T0" fmla="*/ 143 w 286"/>
                  <a:gd name="T1" fmla="*/ 0 h 384"/>
                  <a:gd name="T2" fmla="*/ 0 w 286"/>
                  <a:gd name="T3" fmla="*/ 43 h 384"/>
                  <a:gd name="T4" fmla="*/ 0 w 286"/>
                  <a:gd name="T5" fmla="*/ 341 h 384"/>
                  <a:gd name="T6" fmla="*/ 143 w 286"/>
                  <a:gd name="T7" fmla="*/ 384 h 384"/>
                  <a:gd name="T8" fmla="*/ 286 w 286"/>
                  <a:gd name="T9" fmla="*/ 341 h 384"/>
                  <a:gd name="T10" fmla="*/ 286 w 286"/>
                  <a:gd name="T11" fmla="*/ 43 h 384"/>
                  <a:gd name="T12" fmla="*/ 143 w 286"/>
                  <a:gd name="T13" fmla="*/ 0 h 384"/>
                  <a:gd name="T14" fmla="*/ 143 w 286"/>
                  <a:gd name="T15" fmla="*/ 16 h 384"/>
                  <a:gd name="T16" fmla="*/ 270 w 286"/>
                  <a:gd name="T17" fmla="*/ 43 h 384"/>
                  <a:gd name="T18" fmla="*/ 143 w 286"/>
                  <a:gd name="T19" fmla="*/ 69 h 384"/>
                  <a:gd name="T20" fmla="*/ 16 w 286"/>
                  <a:gd name="T21" fmla="*/ 43 h 384"/>
                  <a:gd name="T22" fmla="*/ 143 w 286"/>
                  <a:gd name="T23" fmla="*/ 16 h 384"/>
                  <a:gd name="T24" fmla="*/ 270 w 286"/>
                  <a:gd name="T25" fmla="*/ 341 h 384"/>
                  <a:gd name="T26" fmla="*/ 143 w 286"/>
                  <a:gd name="T27" fmla="*/ 368 h 384"/>
                  <a:gd name="T28" fmla="*/ 16 w 286"/>
                  <a:gd name="T29" fmla="*/ 341 h 384"/>
                  <a:gd name="T30" fmla="*/ 16 w 286"/>
                  <a:gd name="T31" fmla="*/ 263 h 384"/>
                  <a:gd name="T32" fmla="*/ 144 w 286"/>
                  <a:gd name="T33" fmla="*/ 285 h 384"/>
                  <a:gd name="T34" fmla="*/ 270 w 286"/>
                  <a:gd name="T35" fmla="*/ 262 h 384"/>
                  <a:gd name="T36" fmla="*/ 270 w 286"/>
                  <a:gd name="T37" fmla="*/ 341 h 384"/>
                  <a:gd name="T38" fmla="*/ 270 w 286"/>
                  <a:gd name="T39" fmla="*/ 243 h 384"/>
                  <a:gd name="T40" fmla="*/ 144 w 286"/>
                  <a:gd name="T41" fmla="*/ 269 h 384"/>
                  <a:gd name="T42" fmla="*/ 16 w 286"/>
                  <a:gd name="T43" fmla="*/ 242 h 384"/>
                  <a:gd name="T44" fmla="*/ 16 w 286"/>
                  <a:gd name="T45" fmla="*/ 163 h 384"/>
                  <a:gd name="T46" fmla="*/ 143 w 286"/>
                  <a:gd name="T47" fmla="*/ 185 h 384"/>
                  <a:gd name="T48" fmla="*/ 270 w 286"/>
                  <a:gd name="T49" fmla="*/ 163 h 384"/>
                  <a:gd name="T50" fmla="*/ 270 w 286"/>
                  <a:gd name="T51" fmla="*/ 243 h 384"/>
                  <a:gd name="T52" fmla="*/ 143 w 286"/>
                  <a:gd name="T53" fmla="*/ 169 h 384"/>
                  <a:gd name="T54" fmla="*/ 16 w 286"/>
                  <a:gd name="T55" fmla="*/ 142 h 384"/>
                  <a:gd name="T56" fmla="*/ 16 w 286"/>
                  <a:gd name="T57" fmla="*/ 64 h 384"/>
                  <a:gd name="T58" fmla="*/ 143 w 286"/>
                  <a:gd name="T59" fmla="*/ 85 h 384"/>
                  <a:gd name="T60" fmla="*/ 270 w 286"/>
                  <a:gd name="T61" fmla="*/ 64 h 384"/>
                  <a:gd name="T62" fmla="*/ 270 w 286"/>
                  <a:gd name="T63" fmla="*/ 142 h 384"/>
                  <a:gd name="T64" fmla="*/ 143 w 286"/>
                  <a:gd name="T65" fmla="*/ 1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6" h="384">
                    <a:moveTo>
                      <a:pt x="143" y="0"/>
                    </a:moveTo>
                    <a:cubicBezTo>
                      <a:pt x="74" y="0"/>
                      <a:pt x="0" y="13"/>
                      <a:pt x="0" y="43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0" y="371"/>
                      <a:pt x="74" y="384"/>
                      <a:pt x="143" y="384"/>
                    </a:cubicBezTo>
                    <a:cubicBezTo>
                      <a:pt x="212" y="384"/>
                      <a:pt x="286" y="371"/>
                      <a:pt x="286" y="341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13"/>
                      <a:pt x="212" y="0"/>
                      <a:pt x="143" y="0"/>
                    </a:cubicBezTo>
                    <a:close/>
                    <a:moveTo>
                      <a:pt x="143" y="16"/>
                    </a:moveTo>
                    <a:cubicBezTo>
                      <a:pt x="227" y="16"/>
                      <a:pt x="270" y="35"/>
                      <a:pt x="270" y="43"/>
                    </a:cubicBezTo>
                    <a:cubicBezTo>
                      <a:pt x="270" y="51"/>
                      <a:pt x="227" y="69"/>
                      <a:pt x="143" y="69"/>
                    </a:cubicBezTo>
                    <a:cubicBezTo>
                      <a:pt x="59" y="69"/>
                      <a:pt x="16" y="51"/>
                      <a:pt x="16" y="43"/>
                    </a:cubicBezTo>
                    <a:cubicBezTo>
                      <a:pt x="16" y="35"/>
                      <a:pt x="59" y="16"/>
                      <a:pt x="143" y="16"/>
                    </a:cubicBezTo>
                    <a:close/>
                    <a:moveTo>
                      <a:pt x="270" y="341"/>
                    </a:moveTo>
                    <a:cubicBezTo>
                      <a:pt x="270" y="351"/>
                      <a:pt x="225" y="368"/>
                      <a:pt x="143" y="368"/>
                    </a:cubicBezTo>
                    <a:cubicBezTo>
                      <a:pt x="61" y="368"/>
                      <a:pt x="16" y="351"/>
                      <a:pt x="16" y="341"/>
                    </a:cubicBezTo>
                    <a:cubicBezTo>
                      <a:pt x="16" y="263"/>
                      <a:pt x="16" y="263"/>
                      <a:pt x="16" y="263"/>
                    </a:cubicBezTo>
                    <a:cubicBezTo>
                      <a:pt x="42" y="278"/>
                      <a:pt x="94" y="285"/>
                      <a:pt x="144" y="285"/>
                    </a:cubicBezTo>
                    <a:cubicBezTo>
                      <a:pt x="196" y="285"/>
                      <a:pt x="244" y="276"/>
                      <a:pt x="270" y="262"/>
                    </a:cubicBezTo>
                    <a:lnTo>
                      <a:pt x="270" y="341"/>
                    </a:lnTo>
                    <a:close/>
                    <a:moveTo>
                      <a:pt x="270" y="243"/>
                    </a:moveTo>
                    <a:cubicBezTo>
                      <a:pt x="254" y="256"/>
                      <a:pt x="204" y="269"/>
                      <a:pt x="144" y="269"/>
                    </a:cubicBezTo>
                    <a:cubicBezTo>
                      <a:pt x="60" y="269"/>
                      <a:pt x="16" y="250"/>
                      <a:pt x="16" y="242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42" y="178"/>
                      <a:pt x="94" y="185"/>
                      <a:pt x="143" y="185"/>
                    </a:cubicBezTo>
                    <a:cubicBezTo>
                      <a:pt x="192" y="185"/>
                      <a:pt x="244" y="178"/>
                      <a:pt x="270" y="163"/>
                    </a:cubicBezTo>
                    <a:lnTo>
                      <a:pt x="270" y="243"/>
                    </a:lnTo>
                    <a:close/>
                    <a:moveTo>
                      <a:pt x="143" y="169"/>
                    </a:moveTo>
                    <a:cubicBezTo>
                      <a:pt x="61" y="169"/>
                      <a:pt x="16" y="151"/>
                      <a:pt x="16" y="142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42" y="79"/>
                      <a:pt x="94" y="85"/>
                      <a:pt x="143" y="85"/>
                    </a:cubicBezTo>
                    <a:cubicBezTo>
                      <a:pt x="192" y="85"/>
                      <a:pt x="244" y="79"/>
                      <a:pt x="270" y="64"/>
                    </a:cubicBezTo>
                    <a:cubicBezTo>
                      <a:pt x="270" y="142"/>
                      <a:pt x="270" y="142"/>
                      <a:pt x="270" y="142"/>
                    </a:cubicBezTo>
                    <a:cubicBezTo>
                      <a:pt x="270" y="151"/>
                      <a:pt x="225" y="169"/>
                      <a:pt x="143" y="16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600"/>
                  </a:spcAft>
                </a:pPr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BB19C0-1000-124F-9178-F01424FC0512}"/>
                  </a:ext>
                </a:extLst>
              </p:cNvPr>
              <p:cNvSpPr txBox="1"/>
              <p:nvPr/>
            </p:nvSpPr>
            <p:spPr>
              <a:xfrm>
                <a:off x="8187186" y="5330831"/>
                <a:ext cx="1342762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200" dirty="0"/>
                  <a:t>Object Storage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236199-A53C-5A40-B67A-A20C3348555B}"/>
                  </a:ext>
                </a:extLst>
              </p:cNvPr>
              <p:cNvSpPr txBox="1"/>
              <p:nvPr/>
            </p:nvSpPr>
            <p:spPr>
              <a:xfrm>
                <a:off x="7100098" y="5297246"/>
                <a:ext cx="854404" cy="18466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200" dirty="0"/>
                  <a:t>S3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D21760-6D07-1B42-A999-BBB1722E8590}"/>
                  </a:ext>
                </a:extLst>
              </p:cNvPr>
              <p:cNvSpPr txBox="1"/>
              <p:nvPr/>
            </p:nvSpPr>
            <p:spPr>
              <a:xfrm>
                <a:off x="9314708" y="5401096"/>
                <a:ext cx="664440" cy="55399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br>
                  <a:rPr lang="en-US" sz="1200" dirty="0"/>
                </a:br>
                <a:r>
                  <a:rPr lang="en-US" sz="2400" dirty="0"/>
                  <a:t>……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B2AD53-4DE3-FD4D-B082-56ED52D5A600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179716" y="3358661"/>
                <a:ext cx="3725112" cy="4876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lt1"/>
                    </a:solidFill>
                    <a:latin typeface="+mj-lt"/>
                  </a:rPr>
                  <a:t>Harbor API proxy</a:t>
                </a:r>
              </a:p>
            </p:txBody>
          </p:sp>
        </p:grpSp>
        <p:sp>
          <p:nvSpPr>
            <p:cNvPr id="7" name="Freeform 33">
              <a:extLst>
                <a:ext uri="{FF2B5EF4-FFF2-40B4-BE49-F238E27FC236}">
                  <a16:creationId xmlns:a16="http://schemas.microsoft.com/office/drawing/2014/main" id="{C7023BDB-ED90-6948-9CE1-D278E10020DE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4979133" y="5866463"/>
              <a:ext cx="810067" cy="517072"/>
            </a:xfrm>
            <a:custGeom>
              <a:avLst/>
              <a:gdLst>
                <a:gd name="T0" fmla="*/ 1494 w 2373"/>
                <a:gd name="T1" fmla="*/ 1492 h 1492"/>
                <a:gd name="T2" fmla="*/ 1484 w 2373"/>
                <a:gd name="T3" fmla="*/ 1492 h 1492"/>
                <a:gd name="T4" fmla="*/ 1206 w 2373"/>
                <a:gd name="T5" fmla="*/ 1376 h 1492"/>
                <a:gd name="T6" fmla="*/ 894 w 2373"/>
                <a:gd name="T7" fmla="*/ 1451 h 1492"/>
                <a:gd name="T8" fmla="*/ 522 w 2373"/>
                <a:gd name="T9" fmla="*/ 1312 h 1492"/>
                <a:gd name="T10" fmla="*/ 367 w 2373"/>
                <a:gd name="T11" fmla="*/ 1341 h 1492"/>
                <a:gd name="T12" fmla="*/ 5 w 2373"/>
                <a:gd name="T13" fmla="*/ 967 h 1492"/>
                <a:gd name="T14" fmla="*/ 384 w 2373"/>
                <a:gd name="T15" fmla="*/ 611 h 1492"/>
                <a:gd name="T16" fmla="*/ 441 w 2373"/>
                <a:gd name="T17" fmla="*/ 617 h 1492"/>
                <a:gd name="T18" fmla="*/ 890 w 2373"/>
                <a:gd name="T19" fmla="*/ 293 h 1492"/>
                <a:gd name="T20" fmla="*/ 1043 w 2373"/>
                <a:gd name="T21" fmla="*/ 322 h 1492"/>
                <a:gd name="T22" fmla="*/ 1533 w 2373"/>
                <a:gd name="T23" fmla="*/ 5 h 1492"/>
                <a:gd name="T24" fmla="*/ 2046 w 2373"/>
                <a:gd name="T25" fmla="*/ 490 h 1492"/>
                <a:gd name="T26" fmla="*/ 2367 w 2373"/>
                <a:gd name="T27" fmla="*/ 928 h 1492"/>
                <a:gd name="T28" fmla="*/ 2230 w 2373"/>
                <a:gd name="T29" fmla="*/ 1251 h 1492"/>
                <a:gd name="T30" fmla="*/ 1974 w 2373"/>
                <a:gd name="T31" fmla="*/ 1353 h 1492"/>
                <a:gd name="T32" fmla="*/ 1833 w 2373"/>
                <a:gd name="T33" fmla="*/ 1318 h 1492"/>
                <a:gd name="T34" fmla="*/ 1494 w 2373"/>
                <a:gd name="T35" fmla="*/ 1492 h 1492"/>
                <a:gd name="T36" fmla="*/ 1217 w 2373"/>
                <a:gd name="T37" fmla="*/ 1288 h 1492"/>
                <a:gd name="T38" fmla="*/ 1237 w 2373"/>
                <a:gd name="T39" fmla="*/ 1309 h 1492"/>
                <a:gd name="T40" fmla="*/ 1486 w 2373"/>
                <a:gd name="T41" fmla="*/ 1424 h 1492"/>
                <a:gd name="T42" fmla="*/ 1793 w 2373"/>
                <a:gd name="T43" fmla="*/ 1256 h 1492"/>
                <a:gd name="T44" fmla="*/ 1811 w 2373"/>
                <a:gd name="T45" fmla="*/ 1227 h 1492"/>
                <a:gd name="T46" fmla="*/ 1840 w 2373"/>
                <a:gd name="T47" fmla="*/ 1244 h 1492"/>
                <a:gd name="T48" fmla="*/ 1976 w 2373"/>
                <a:gd name="T49" fmla="*/ 1284 h 1492"/>
                <a:gd name="T50" fmla="*/ 2183 w 2373"/>
                <a:gd name="T51" fmla="*/ 1201 h 1492"/>
                <a:gd name="T52" fmla="*/ 2299 w 2373"/>
                <a:gd name="T53" fmla="*/ 927 h 1492"/>
                <a:gd name="T54" fmla="*/ 2012 w 2373"/>
                <a:gd name="T55" fmla="*/ 555 h 1492"/>
                <a:gd name="T56" fmla="*/ 1984 w 2373"/>
                <a:gd name="T57" fmla="*/ 552 h 1492"/>
                <a:gd name="T58" fmla="*/ 1981 w 2373"/>
                <a:gd name="T59" fmla="*/ 524 h 1492"/>
                <a:gd name="T60" fmla="*/ 1531 w 2373"/>
                <a:gd name="T61" fmla="*/ 73 h 1492"/>
                <a:gd name="T62" fmla="*/ 1520 w 2373"/>
                <a:gd name="T63" fmla="*/ 73 h 1492"/>
                <a:gd name="T64" fmla="*/ 1093 w 2373"/>
                <a:gd name="T65" fmla="*/ 380 h 1492"/>
                <a:gd name="T66" fmla="*/ 1079 w 2373"/>
                <a:gd name="T67" fmla="*/ 414 h 1492"/>
                <a:gd name="T68" fmla="*/ 1046 w 2373"/>
                <a:gd name="T69" fmla="*/ 398 h 1492"/>
                <a:gd name="T70" fmla="*/ 889 w 2373"/>
                <a:gd name="T71" fmla="*/ 361 h 1492"/>
                <a:gd name="T72" fmla="*/ 500 w 2373"/>
                <a:gd name="T73" fmla="*/ 664 h 1492"/>
                <a:gd name="T74" fmla="*/ 492 w 2373"/>
                <a:gd name="T75" fmla="*/ 699 h 1492"/>
                <a:gd name="T76" fmla="*/ 457 w 2373"/>
                <a:gd name="T77" fmla="*/ 690 h 1492"/>
                <a:gd name="T78" fmla="*/ 383 w 2373"/>
                <a:gd name="T79" fmla="*/ 680 h 1492"/>
                <a:gd name="T80" fmla="*/ 73 w 2373"/>
                <a:gd name="T81" fmla="*/ 969 h 1492"/>
                <a:gd name="T82" fmla="*/ 368 w 2373"/>
                <a:gd name="T83" fmla="*/ 1273 h 1492"/>
                <a:gd name="T84" fmla="*/ 514 w 2373"/>
                <a:gd name="T85" fmla="*/ 1240 h 1492"/>
                <a:gd name="T86" fmla="*/ 536 w 2373"/>
                <a:gd name="T87" fmla="*/ 1229 h 1492"/>
                <a:gd name="T88" fmla="*/ 554 w 2373"/>
                <a:gd name="T89" fmla="*/ 1247 h 1492"/>
                <a:gd name="T90" fmla="*/ 895 w 2373"/>
                <a:gd name="T91" fmla="*/ 1382 h 1492"/>
                <a:gd name="T92" fmla="*/ 1193 w 2373"/>
                <a:gd name="T93" fmla="*/ 1304 h 1492"/>
                <a:gd name="T94" fmla="*/ 1217 w 2373"/>
                <a:gd name="T95" fmla="*/ 1288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73" h="1492">
                  <a:moveTo>
                    <a:pt x="1494" y="1492"/>
                  </a:moveTo>
                  <a:cubicBezTo>
                    <a:pt x="1491" y="1492"/>
                    <a:pt x="1487" y="1492"/>
                    <a:pt x="1484" y="1492"/>
                  </a:cubicBezTo>
                  <a:cubicBezTo>
                    <a:pt x="1379" y="1489"/>
                    <a:pt x="1281" y="1448"/>
                    <a:pt x="1206" y="1376"/>
                  </a:cubicBezTo>
                  <a:cubicBezTo>
                    <a:pt x="1117" y="1427"/>
                    <a:pt x="1008" y="1453"/>
                    <a:pt x="894" y="1451"/>
                  </a:cubicBezTo>
                  <a:cubicBezTo>
                    <a:pt x="750" y="1447"/>
                    <a:pt x="613" y="1396"/>
                    <a:pt x="522" y="1312"/>
                  </a:cubicBezTo>
                  <a:cubicBezTo>
                    <a:pt x="474" y="1332"/>
                    <a:pt x="421" y="1342"/>
                    <a:pt x="367" y="1341"/>
                  </a:cubicBezTo>
                  <a:cubicBezTo>
                    <a:pt x="162" y="1336"/>
                    <a:pt x="0" y="1168"/>
                    <a:pt x="5" y="967"/>
                  </a:cubicBezTo>
                  <a:cubicBezTo>
                    <a:pt x="10" y="766"/>
                    <a:pt x="180" y="607"/>
                    <a:pt x="384" y="611"/>
                  </a:cubicBezTo>
                  <a:cubicBezTo>
                    <a:pt x="404" y="612"/>
                    <a:pt x="423" y="613"/>
                    <a:pt x="441" y="617"/>
                  </a:cubicBezTo>
                  <a:cubicBezTo>
                    <a:pt x="500" y="422"/>
                    <a:pt x="684" y="288"/>
                    <a:pt x="890" y="293"/>
                  </a:cubicBezTo>
                  <a:cubicBezTo>
                    <a:pt x="944" y="294"/>
                    <a:pt x="995" y="304"/>
                    <a:pt x="1043" y="322"/>
                  </a:cubicBezTo>
                  <a:cubicBezTo>
                    <a:pt x="1135" y="123"/>
                    <a:pt x="1324" y="0"/>
                    <a:pt x="1533" y="5"/>
                  </a:cubicBezTo>
                  <a:cubicBezTo>
                    <a:pt x="1792" y="11"/>
                    <a:pt x="2008" y="218"/>
                    <a:pt x="2046" y="490"/>
                  </a:cubicBezTo>
                  <a:cubicBezTo>
                    <a:pt x="2234" y="523"/>
                    <a:pt x="2373" y="710"/>
                    <a:pt x="2367" y="928"/>
                  </a:cubicBezTo>
                  <a:cubicBezTo>
                    <a:pt x="2364" y="1053"/>
                    <a:pt x="2314" y="1170"/>
                    <a:pt x="2230" y="1251"/>
                  </a:cubicBezTo>
                  <a:cubicBezTo>
                    <a:pt x="2158" y="1319"/>
                    <a:pt x="2067" y="1355"/>
                    <a:pt x="1974" y="1353"/>
                  </a:cubicBezTo>
                  <a:cubicBezTo>
                    <a:pt x="1926" y="1352"/>
                    <a:pt x="1878" y="1340"/>
                    <a:pt x="1833" y="1318"/>
                  </a:cubicBezTo>
                  <a:cubicBezTo>
                    <a:pt x="1754" y="1427"/>
                    <a:pt x="1627" y="1492"/>
                    <a:pt x="1494" y="1492"/>
                  </a:cubicBezTo>
                  <a:close/>
                  <a:moveTo>
                    <a:pt x="1217" y="1288"/>
                  </a:moveTo>
                  <a:cubicBezTo>
                    <a:pt x="1237" y="1309"/>
                    <a:pt x="1237" y="1309"/>
                    <a:pt x="1237" y="1309"/>
                  </a:cubicBezTo>
                  <a:cubicBezTo>
                    <a:pt x="1302" y="1381"/>
                    <a:pt x="1390" y="1421"/>
                    <a:pt x="1486" y="1424"/>
                  </a:cubicBezTo>
                  <a:cubicBezTo>
                    <a:pt x="1610" y="1427"/>
                    <a:pt x="1727" y="1362"/>
                    <a:pt x="1793" y="1256"/>
                  </a:cubicBezTo>
                  <a:cubicBezTo>
                    <a:pt x="1811" y="1227"/>
                    <a:pt x="1811" y="1227"/>
                    <a:pt x="1811" y="1227"/>
                  </a:cubicBezTo>
                  <a:cubicBezTo>
                    <a:pt x="1840" y="1244"/>
                    <a:pt x="1840" y="1244"/>
                    <a:pt x="1840" y="1244"/>
                  </a:cubicBezTo>
                  <a:cubicBezTo>
                    <a:pt x="1882" y="1270"/>
                    <a:pt x="1929" y="1284"/>
                    <a:pt x="1976" y="1284"/>
                  </a:cubicBezTo>
                  <a:cubicBezTo>
                    <a:pt x="2051" y="1287"/>
                    <a:pt x="2124" y="1257"/>
                    <a:pt x="2183" y="1201"/>
                  </a:cubicBezTo>
                  <a:cubicBezTo>
                    <a:pt x="2254" y="1133"/>
                    <a:pt x="2296" y="1033"/>
                    <a:pt x="2299" y="927"/>
                  </a:cubicBezTo>
                  <a:cubicBezTo>
                    <a:pt x="2304" y="734"/>
                    <a:pt x="2178" y="570"/>
                    <a:pt x="2012" y="555"/>
                  </a:cubicBezTo>
                  <a:cubicBezTo>
                    <a:pt x="1984" y="552"/>
                    <a:pt x="1984" y="552"/>
                    <a:pt x="1984" y="552"/>
                  </a:cubicBezTo>
                  <a:cubicBezTo>
                    <a:pt x="1981" y="524"/>
                    <a:pt x="1981" y="524"/>
                    <a:pt x="1981" y="524"/>
                  </a:cubicBezTo>
                  <a:cubicBezTo>
                    <a:pt x="1958" y="273"/>
                    <a:pt x="1764" y="79"/>
                    <a:pt x="1531" y="73"/>
                  </a:cubicBezTo>
                  <a:cubicBezTo>
                    <a:pt x="1528" y="73"/>
                    <a:pt x="1524" y="73"/>
                    <a:pt x="1520" y="73"/>
                  </a:cubicBezTo>
                  <a:cubicBezTo>
                    <a:pt x="1334" y="73"/>
                    <a:pt x="1167" y="192"/>
                    <a:pt x="1093" y="380"/>
                  </a:cubicBezTo>
                  <a:cubicBezTo>
                    <a:pt x="1079" y="414"/>
                    <a:pt x="1079" y="414"/>
                    <a:pt x="1079" y="414"/>
                  </a:cubicBezTo>
                  <a:cubicBezTo>
                    <a:pt x="1046" y="398"/>
                    <a:pt x="1046" y="398"/>
                    <a:pt x="1046" y="398"/>
                  </a:cubicBezTo>
                  <a:cubicBezTo>
                    <a:pt x="998" y="375"/>
                    <a:pt x="945" y="363"/>
                    <a:pt x="889" y="361"/>
                  </a:cubicBezTo>
                  <a:cubicBezTo>
                    <a:pt x="702" y="355"/>
                    <a:pt x="539" y="484"/>
                    <a:pt x="500" y="664"/>
                  </a:cubicBezTo>
                  <a:cubicBezTo>
                    <a:pt x="492" y="699"/>
                    <a:pt x="492" y="699"/>
                    <a:pt x="492" y="699"/>
                  </a:cubicBezTo>
                  <a:cubicBezTo>
                    <a:pt x="457" y="690"/>
                    <a:pt x="457" y="690"/>
                    <a:pt x="457" y="690"/>
                  </a:cubicBezTo>
                  <a:cubicBezTo>
                    <a:pt x="434" y="684"/>
                    <a:pt x="409" y="680"/>
                    <a:pt x="383" y="680"/>
                  </a:cubicBezTo>
                  <a:cubicBezTo>
                    <a:pt x="215" y="675"/>
                    <a:pt x="77" y="805"/>
                    <a:pt x="73" y="969"/>
                  </a:cubicBezTo>
                  <a:cubicBezTo>
                    <a:pt x="69" y="1132"/>
                    <a:pt x="202" y="1269"/>
                    <a:pt x="368" y="1273"/>
                  </a:cubicBezTo>
                  <a:cubicBezTo>
                    <a:pt x="419" y="1274"/>
                    <a:pt x="470" y="1263"/>
                    <a:pt x="514" y="1240"/>
                  </a:cubicBezTo>
                  <a:cubicBezTo>
                    <a:pt x="536" y="1229"/>
                    <a:pt x="536" y="1229"/>
                    <a:pt x="536" y="1229"/>
                  </a:cubicBezTo>
                  <a:cubicBezTo>
                    <a:pt x="554" y="1247"/>
                    <a:pt x="554" y="1247"/>
                    <a:pt x="554" y="1247"/>
                  </a:cubicBezTo>
                  <a:cubicBezTo>
                    <a:pt x="632" y="1328"/>
                    <a:pt x="760" y="1379"/>
                    <a:pt x="895" y="1382"/>
                  </a:cubicBezTo>
                  <a:cubicBezTo>
                    <a:pt x="1005" y="1385"/>
                    <a:pt x="1111" y="1357"/>
                    <a:pt x="1193" y="1304"/>
                  </a:cubicBezTo>
                  <a:lnTo>
                    <a:pt x="1217" y="1288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solidFill>
                <a:schemeClr val="accent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600"/>
                </a:spcAft>
              </a:pPr>
              <a:endParaRPr lang="en-US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325EF3C-DBBC-F646-AF82-FC5872F85974}"/>
              </a:ext>
            </a:extLst>
          </p:cNvPr>
          <p:cNvSpPr>
            <a:spLocks noChangeAspect="1"/>
          </p:cNvSpPr>
          <p:nvPr/>
        </p:nvSpPr>
        <p:spPr bwMode="gray">
          <a:xfrm>
            <a:off x="1336639" y="4170760"/>
            <a:ext cx="1381785" cy="43424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lt1"/>
                </a:solidFill>
                <a:latin typeface="+mj-lt"/>
              </a:rPr>
              <a:t>Registry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68274A-DD6E-CD4B-B7C1-89A24A06D0AA}"/>
              </a:ext>
            </a:extLst>
          </p:cNvPr>
          <p:cNvSpPr>
            <a:spLocks noChangeAspect="1"/>
          </p:cNvSpPr>
          <p:nvPr/>
        </p:nvSpPr>
        <p:spPr bwMode="gray">
          <a:xfrm>
            <a:off x="2151047" y="1351028"/>
            <a:ext cx="1216518" cy="43424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lt1"/>
                </a:solidFill>
                <a:latin typeface="+mj-lt"/>
              </a:rPr>
              <a:t>Container Runtime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02CBC85A-A1B5-4447-B1B8-ADA2470029E0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2356814" y="2175479"/>
            <a:ext cx="804981" cy="2"/>
          </a:xfrm>
          <a:prstGeom prst="bent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C32F979-405C-2D44-AE53-7E6878E9B10D}"/>
              </a:ext>
            </a:extLst>
          </p:cNvPr>
          <p:cNvSpPr txBox="1"/>
          <p:nvPr/>
        </p:nvSpPr>
        <p:spPr>
          <a:xfrm>
            <a:off x="6311026" y="1576525"/>
            <a:ext cx="4658420" cy="415498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Introd</a:t>
            </a:r>
            <a:r>
              <a:rPr lang="en-US" altLang="ja-JP" sz="2000" dirty="0"/>
              <a:t>uce</a:t>
            </a:r>
            <a:r>
              <a:rPr lang="en-US" sz="2000" dirty="0"/>
              <a:t> </a:t>
            </a:r>
            <a:r>
              <a:rPr lang="en-US" sz="2000" dirty="0" err="1"/>
              <a:t>Chartmuseum</a:t>
            </a:r>
            <a:r>
              <a:rPr lang="en-US" sz="2000" dirty="0"/>
              <a:t> for storage and index of helm charts.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Adaptable to multiple storage backends.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Leverage “project” as the container of helm charts.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Same RBAC rules apply to both images and helm charts.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Enhanced the “push” plugin to improve integration workflow.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l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38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 like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F7731-C4DF-EB45-B53D-8943BD4C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412290"/>
            <a:ext cx="7002671" cy="45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 like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F7731-C4DF-EB45-B53D-8943BD4C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579809" y="1412290"/>
            <a:ext cx="7002671" cy="453744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6DC75-A621-A143-A328-4EE34ADDBC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812" y="1059573"/>
            <a:ext cx="6718466" cy="4718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2642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 like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F7731-C4DF-EB45-B53D-8943BD4C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579809" y="1412290"/>
            <a:ext cx="7002671" cy="453744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6DC75-A621-A143-A328-4EE34ADDBC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2246812" y="1059573"/>
            <a:ext cx="6718466" cy="4718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BF365-60AD-914D-839C-87C2A3E8A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361" y="1307316"/>
            <a:ext cx="7246192" cy="48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261EBA-F18B-43F1-965E-21C60669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 like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644068B-3479-4ADA-93C4-DF2161FAA4F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F7731-C4DF-EB45-B53D-8943BD4C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579809" y="1412290"/>
            <a:ext cx="7002671" cy="4537445"/>
          </a:xfrm>
          <a:prstGeom prst="rect">
            <a:avLst/>
          </a:prstGeom>
          <a:solidFill>
            <a:schemeClr val="bg1">
              <a:lumMod val="75000"/>
            </a:schemeClr>
          </a:solidFill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6DC75-A621-A143-A328-4EE34ADDBC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2246812" y="1059573"/>
            <a:ext cx="6718466" cy="4718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BF365-60AD-914D-839C-87C2A3E8A4C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>
            <a:off x="4334621" y="1243466"/>
            <a:ext cx="7246192" cy="48750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FC0CA-B654-D942-AE24-C5EA19BBD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94" y="2044435"/>
            <a:ext cx="10325598" cy="24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0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F50E-D04B-AD46-98C7-A22A2D8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B4913-59C1-1943-8BF5-2D3B1EFBB4F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DBE92-F0F2-C447-88EF-4F06230B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7" y="1510748"/>
            <a:ext cx="1484454" cy="1538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DA5C0-9A33-0E49-9C1A-08A4B43AEA3A}"/>
              </a:ext>
            </a:extLst>
          </p:cNvPr>
          <p:cNvSpPr txBox="1"/>
          <p:nvPr/>
        </p:nvSpPr>
        <p:spPr>
          <a:xfrm>
            <a:off x="592866" y="3399061"/>
            <a:ext cx="5717512" cy="630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Helm chart is not self-contained.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So what images will be deployed?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BBB625-8FB3-2E43-8943-3340CDED9483}"/>
              </a:ext>
            </a:extLst>
          </p:cNvPr>
          <p:cNvGrpSpPr/>
          <p:nvPr/>
        </p:nvGrpSpPr>
        <p:grpSpPr>
          <a:xfrm>
            <a:off x="6074209" y="1163151"/>
            <a:ext cx="5185786" cy="3950527"/>
            <a:chOff x="6074209" y="1163151"/>
            <a:chExt cx="5185786" cy="39505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38C5E5-1E8A-6640-8ECC-1FBB82476981}"/>
                </a:ext>
              </a:extLst>
            </p:cNvPr>
            <p:cNvGrpSpPr/>
            <p:nvPr/>
          </p:nvGrpSpPr>
          <p:grpSpPr>
            <a:xfrm>
              <a:off x="6074209" y="1163151"/>
              <a:ext cx="5185786" cy="2554840"/>
              <a:chOff x="6094412" y="1145060"/>
              <a:chExt cx="5185786" cy="255484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7E7CBE4-1096-0744-B8E8-B2853F21D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4412" y="1467116"/>
                <a:ext cx="5185786" cy="84858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80AA065-EF32-434D-91CB-29E6B315B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4412" y="2436320"/>
                <a:ext cx="5185786" cy="126358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4746D0-C399-5F49-B9B6-F3BC602EEC63}"/>
                  </a:ext>
                </a:extLst>
              </p:cNvPr>
              <p:cNvSpPr txBox="1"/>
              <p:nvPr/>
            </p:nvSpPr>
            <p:spPr>
              <a:xfrm>
                <a:off x="6094412" y="1145060"/>
                <a:ext cx="3722828" cy="21544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400" dirty="0"/>
                  <a:t>Flexible reference: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C00A8A-9E97-DC49-A378-831929D47B31}"/>
                </a:ext>
              </a:extLst>
            </p:cNvPr>
            <p:cNvGrpSpPr/>
            <p:nvPr/>
          </p:nvGrpSpPr>
          <p:grpSpPr>
            <a:xfrm>
              <a:off x="6074209" y="3979670"/>
              <a:ext cx="5185786" cy="1134008"/>
              <a:chOff x="6074209" y="3979670"/>
              <a:chExt cx="5185786" cy="113400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DFA5D1-0D26-5F4F-9AFD-365A43DCCBF6}"/>
                  </a:ext>
                </a:extLst>
              </p:cNvPr>
              <p:cNvSpPr txBox="1"/>
              <p:nvPr/>
            </p:nvSpPr>
            <p:spPr>
              <a:xfrm>
                <a:off x="6094412" y="3979670"/>
                <a:ext cx="3722828" cy="215444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US" sz="1400" dirty="0"/>
                  <a:t>Overwritable during installation: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5A52F6C-535F-7B4B-82D7-E01A37210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4209" y="4330772"/>
                <a:ext cx="5185786" cy="782906"/>
              </a:xfrm>
              <a:prstGeom prst="rect">
                <a:avLst/>
              </a:prstGeom>
            </p:spPr>
          </p:pic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DD73617-AF6D-9B4F-8413-5933C3E31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396" y="1597598"/>
            <a:ext cx="1353683" cy="131788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FCE43637-5780-A84C-A1CB-3E88E6CB6BF9}"/>
              </a:ext>
            </a:extLst>
          </p:cNvPr>
          <p:cNvSpPr/>
          <p:nvPr/>
        </p:nvSpPr>
        <p:spPr>
          <a:xfrm>
            <a:off x="2345636" y="2123108"/>
            <a:ext cx="967408" cy="37572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7EF8C-EC2C-5144-89EE-B4F519A27834}"/>
              </a:ext>
            </a:extLst>
          </p:cNvPr>
          <p:cNvSpPr txBox="1"/>
          <p:nvPr/>
        </p:nvSpPr>
        <p:spPr>
          <a:xfrm>
            <a:off x="2645189" y="2165826"/>
            <a:ext cx="27029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/>
              <a:t>??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F68F9-3F0F-A44A-8208-BD2BE73E04CE}"/>
              </a:ext>
            </a:extLst>
          </p:cNvPr>
          <p:cNvGrpSpPr/>
          <p:nvPr/>
        </p:nvGrpSpPr>
        <p:grpSpPr>
          <a:xfrm>
            <a:off x="579809" y="4271334"/>
            <a:ext cx="4978701" cy="1402566"/>
            <a:chOff x="579809" y="4271334"/>
            <a:chExt cx="4978701" cy="14025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00D812-07DF-CD46-B0ED-7E39064EB7D6}"/>
                </a:ext>
              </a:extLst>
            </p:cNvPr>
            <p:cNvGrpSpPr/>
            <p:nvPr/>
          </p:nvGrpSpPr>
          <p:grpSpPr>
            <a:xfrm>
              <a:off x="579809" y="4271334"/>
              <a:ext cx="1372276" cy="1374092"/>
              <a:chOff x="3844155" y="3276086"/>
              <a:chExt cx="2208850" cy="21287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701B56-B602-0E4C-ACD9-C8CDBA284320}"/>
                  </a:ext>
                </a:extLst>
              </p:cNvPr>
              <p:cNvSpPr/>
              <p:nvPr/>
            </p:nvSpPr>
            <p:spPr>
              <a:xfrm>
                <a:off x="3844155" y="3276086"/>
                <a:ext cx="2208850" cy="21287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prstClr val="white"/>
                  </a:solidFill>
                  <a:latin typeface="Metropoli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5104F3-4F7C-C249-9A86-38770B65FDC3}"/>
                  </a:ext>
                </a:extLst>
              </p:cNvPr>
              <p:cNvSpPr txBox="1"/>
              <p:nvPr/>
            </p:nvSpPr>
            <p:spPr>
              <a:xfrm>
                <a:off x="4015005" y="4862533"/>
                <a:ext cx="1899782" cy="382396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Replication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81A0B7C-22EE-9A45-8407-99545FAA9E0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302572" y="3447580"/>
                <a:ext cx="1327130" cy="1351860"/>
              </a:xfrm>
              <a:custGeom>
                <a:avLst/>
                <a:gdLst>
                  <a:gd name="T0" fmla="*/ 267 w 392"/>
                  <a:gd name="T1" fmla="*/ 399 h 399"/>
                  <a:gd name="T2" fmla="*/ 127 w 392"/>
                  <a:gd name="T3" fmla="*/ 377 h 399"/>
                  <a:gd name="T4" fmla="*/ 146 w 392"/>
                  <a:gd name="T5" fmla="*/ 345 h 399"/>
                  <a:gd name="T6" fmla="*/ 250 w 392"/>
                  <a:gd name="T7" fmla="*/ 366 h 399"/>
                  <a:gd name="T8" fmla="*/ 71 w 392"/>
                  <a:gd name="T9" fmla="*/ 179 h 399"/>
                  <a:gd name="T10" fmla="*/ 107 w 392"/>
                  <a:gd name="T11" fmla="*/ 95 h 399"/>
                  <a:gd name="T12" fmla="*/ 89 w 392"/>
                  <a:gd name="T13" fmla="*/ 63 h 399"/>
                  <a:gd name="T14" fmla="*/ 35 w 392"/>
                  <a:gd name="T15" fmla="*/ 173 h 399"/>
                  <a:gd name="T16" fmla="*/ 286 w 392"/>
                  <a:gd name="T17" fmla="*/ 97 h 399"/>
                  <a:gd name="T18" fmla="*/ 322 w 392"/>
                  <a:gd name="T19" fmla="*/ 180 h 399"/>
                  <a:gd name="T20" fmla="*/ 358 w 392"/>
                  <a:gd name="T21" fmla="*/ 173 h 399"/>
                  <a:gd name="T22" fmla="*/ 305 w 392"/>
                  <a:gd name="T23" fmla="*/ 65 h 399"/>
                  <a:gd name="T24" fmla="*/ 286 w 392"/>
                  <a:gd name="T25" fmla="*/ 97 h 399"/>
                  <a:gd name="T26" fmla="*/ 196 w 392"/>
                  <a:gd name="T27" fmla="*/ 0 h 399"/>
                  <a:gd name="T28" fmla="*/ 196 w 392"/>
                  <a:gd name="T29" fmla="*/ 140 h 399"/>
                  <a:gd name="T30" fmla="*/ 234 w 392"/>
                  <a:gd name="T31" fmla="*/ 102 h 399"/>
                  <a:gd name="T32" fmla="*/ 158 w 392"/>
                  <a:gd name="T33" fmla="*/ 118 h 399"/>
                  <a:gd name="T34" fmla="*/ 234 w 392"/>
                  <a:gd name="T35" fmla="*/ 34 h 399"/>
                  <a:gd name="T36" fmla="*/ 158 w 392"/>
                  <a:gd name="T37" fmla="*/ 51 h 399"/>
                  <a:gd name="T38" fmla="*/ 234 w 392"/>
                  <a:gd name="T39" fmla="*/ 34 h 399"/>
                  <a:gd name="T40" fmla="*/ 234 w 392"/>
                  <a:gd name="T41" fmla="*/ 84 h 399"/>
                  <a:gd name="T42" fmla="*/ 158 w 392"/>
                  <a:gd name="T43" fmla="*/ 68 h 399"/>
                  <a:gd name="T44" fmla="*/ 196 w 392"/>
                  <a:gd name="T45" fmla="*/ 23 h 399"/>
                  <a:gd name="T46" fmla="*/ 163 w 392"/>
                  <a:gd name="T47" fmla="*/ 19 h 399"/>
                  <a:gd name="T48" fmla="*/ 0 w 392"/>
                  <a:gd name="T49" fmla="*/ 329 h 399"/>
                  <a:gd name="T50" fmla="*/ 109 w 392"/>
                  <a:gd name="T51" fmla="*/ 228 h 399"/>
                  <a:gd name="T52" fmla="*/ 54 w 392"/>
                  <a:gd name="T53" fmla="*/ 248 h 399"/>
                  <a:gd name="T54" fmla="*/ 54 w 392"/>
                  <a:gd name="T55" fmla="*/ 266 h 399"/>
                  <a:gd name="T56" fmla="*/ 16 w 392"/>
                  <a:gd name="T57" fmla="*/ 294 h 399"/>
                  <a:gd name="T58" fmla="*/ 93 w 392"/>
                  <a:gd name="T59" fmla="*/ 277 h 399"/>
                  <a:gd name="T60" fmla="*/ 16 w 392"/>
                  <a:gd name="T61" fmla="*/ 294 h 399"/>
                  <a:gd name="T62" fmla="*/ 87 w 392"/>
                  <a:gd name="T63" fmla="*/ 228 h 399"/>
                  <a:gd name="T64" fmla="*/ 93 w 392"/>
                  <a:gd name="T65" fmla="*/ 327 h 399"/>
                  <a:gd name="T66" fmla="*/ 16 w 392"/>
                  <a:gd name="T67" fmla="*/ 311 h 399"/>
                  <a:gd name="T68" fmla="*/ 93 w 392"/>
                  <a:gd name="T69" fmla="*/ 327 h 399"/>
                  <a:gd name="T70" fmla="*/ 338 w 392"/>
                  <a:gd name="T71" fmla="*/ 349 h 399"/>
                  <a:gd name="T72" fmla="*/ 338 w 392"/>
                  <a:gd name="T73" fmla="*/ 209 h 399"/>
                  <a:gd name="T74" fmla="*/ 338 w 392"/>
                  <a:gd name="T75" fmla="*/ 299 h 399"/>
                  <a:gd name="T76" fmla="*/ 338 w 392"/>
                  <a:gd name="T77" fmla="*/ 282 h 399"/>
                  <a:gd name="T78" fmla="*/ 376 w 392"/>
                  <a:gd name="T79" fmla="*/ 243 h 399"/>
                  <a:gd name="T80" fmla="*/ 299 w 392"/>
                  <a:gd name="T81" fmla="*/ 260 h 399"/>
                  <a:gd name="T82" fmla="*/ 376 w 392"/>
                  <a:gd name="T83" fmla="*/ 243 h 399"/>
                  <a:gd name="T84" fmla="*/ 370 w 392"/>
                  <a:gd name="T85" fmla="*/ 228 h 399"/>
                  <a:gd name="T86" fmla="*/ 376 w 392"/>
                  <a:gd name="T87" fmla="*/ 327 h 399"/>
                  <a:gd name="T88" fmla="*/ 299 w 392"/>
                  <a:gd name="T89" fmla="*/ 311 h 399"/>
                  <a:gd name="T90" fmla="*/ 376 w 392"/>
                  <a:gd name="T91" fmla="*/ 32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92" h="399">
                    <a:moveTo>
                      <a:pt x="241" y="347"/>
                    </a:moveTo>
                    <a:cubicBezTo>
                      <a:pt x="280" y="360"/>
                      <a:pt x="280" y="360"/>
                      <a:pt x="280" y="360"/>
                    </a:cubicBezTo>
                    <a:cubicBezTo>
                      <a:pt x="267" y="399"/>
                      <a:pt x="267" y="399"/>
                      <a:pt x="267" y="399"/>
                    </a:cubicBezTo>
                    <a:cubicBezTo>
                      <a:pt x="258" y="380"/>
                      <a:pt x="258" y="380"/>
                      <a:pt x="258" y="380"/>
                    </a:cubicBezTo>
                    <a:cubicBezTo>
                      <a:pt x="238" y="388"/>
                      <a:pt x="217" y="392"/>
                      <a:pt x="196" y="392"/>
                    </a:cubicBezTo>
                    <a:cubicBezTo>
                      <a:pt x="172" y="392"/>
                      <a:pt x="149" y="387"/>
                      <a:pt x="127" y="377"/>
                    </a:cubicBezTo>
                    <a:cubicBezTo>
                      <a:pt x="117" y="395"/>
                      <a:pt x="117" y="395"/>
                      <a:pt x="117" y="395"/>
                    </a:cubicBezTo>
                    <a:cubicBezTo>
                      <a:pt x="106" y="356"/>
                      <a:pt x="106" y="356"/>
                      <a:pt x="106" y="356"/>
                    </a:cubicBezTo>
                    <a:cubicBezTo>
                      <a:pt x="146" y="345"/>
                      <a:pt x="146" y="345"/>
                      <a:pt x="146" y="345"/>
                    </a:cubicBezTo>
                    <a:cubicBezTo>
                      <a:pt x="135" y="363"/>
                      <a:pt x="135" y="363"/>
                      <a:pt x="135" y="363"/>
                    </a:cubicBezTo>
                    <a:cubicBezTo>
                      <a:pt x="154" y="371"/>
                      <a:pt x="175" y="376"/>
                      <a:pt x="196" y="376"/>
                    </a:cubicBezTo>
                    <a:cubicBezTo>
                      <a:pt x="215" y="376"/>
                      <a:pt x="233" y="372"/>
                      <a:pt x="250" y="366"/>
                    </a:cubicBezTo>
                    <a:lnTo>
                      <a:pt x="241" y="347"/>
                    </a:lnTo>
                    <a:close/>
                    <a:moveTo>
                      <a:pt x="37" y="203"/>
                    </a:moveTo>
                    <a:cubicBezTo>
                      <a:pt x="71" y="179"/>
                      <a:pt x="71" y="179"/>
                      <a:pt x="71" y="179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6" y="158"/>
                      <a:pt x="64" y="141"/>
                      <a:pt x="75" y="126"/>
                    </a:cubicBezTo>
                    <a:cubicBezTo>
                      <a:pt x="84" y="114"/>
                      <a:pt x="95" y="104"/>
                      <a:pt x="107" y="95"/>
                    </a:cubicBezTo>
                    <a:cubicBezTo>
                      <a:pt x="118" y="113"/>
                      <a:pt x="118" y="113"/>
                      <a:pt x="118" y="113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9" y="81"/>
                      <a:pt x="99" y="81"/>
                      <a:pt x="99" y="81"/>
                    </a:cubicBezTo>
                    <a:cubicBezTo>
                      <a:pt x="85" y="91"/>
                      <a:pt x="73" y="103"/>
                      <a:pt x="63" y="117"/>
                    </a:cubicBezTo>
                    <a:cubicBezTo>
                      <a:pt x="50" y="133"/>
                      <a:pt x="40" y="152"/>
                      <a:pt x="35" y="173"/>
                    </a:cubicBezTo>
                    <a:cubicBezTo>
                      <a:pt x="14" y="169"/>
                      <a:pt x="14" y="169"/>
                      <a:pt x="14" y="169"/>
                    </a:cubicBezTo>
                    <a:lnTo>
                      <a:pt x="37" y="203"/>
                    </a:lnTo>
                    <a:close/>
                    <a:moveTo>
                      <a:pt x="286" y="97"/>
                    </a:moveTo>
                    <a:cubicBezTo>
                      <a:pt x="296" y="104"/>
                      <a:pt x="305" y="112"/>
                      <a:pt x="313" y="121"/>
                    </a:cubicBezTo>
                    <a:cubicBezTo>
                      <a:pt x="326" y="137"/>
                      <a:pt x="336" y="156"/>
                      <a:pt x="342" y="176"/>
                    </a:cubicBezTo>
                    <a:cubicBezTo>
                      <a:pt x="322" y="180"/>
                      <a:pt x="322" y="180"/>
                      <a:pt x="322" y="180"/>
                    </a:cubicBezTo>
                    <a:cubicBezTo>
                      <a:pt x="356" y="203"/>
                      <a:pt x="356" y="203"/>
                      <a:pt x="356" y="203"/>
                    </a:cubicBezTo>
                    <a:cubicBezTo>
                      <a:pt x="379" y="169"/>
                      <a:pt x="379" y="169"/>
                      <a:pt x="379" y="169"/>
                    </a:cubicBezTo>
                    <a:cubicBezTo>
                      <a:pt x="358" y="173"/>
                      <a:pt x="358" y="173"/>
                      <a:pt x="358" y="173"/>
                    </a:cubicBezTo>
                    <a:cubicBezTo>
                      <a:pt x="351" y="150"/>
                      <a:pt x="340" y="129"/>
                      <a:pt x="325" y="111"/>
                    </a:cubicBezTo>
                    <a:cubicBezTo>
                      <a:pt x="316" y="100"/>
                      <a:pt x="306" y="91"/>
                      <a:pt x="295" y="83"/>
                    </a:cubicBezTo>
                    <a:cubicBezTo>
                      <a:pt x="305" y="65"/>
                      <a:pt x="305" y="65"/>
                      <a:pt x="305" y="65"/>
                    </a:cubicBezTo>
                    <a:cubicBezTo>
                      <a:pt x="265" y="75"/>
                      <a:pt x="265" y="75"/>
                      <a:pt x="265" y="75"/>
                    </a:cubicBezTo>
                    <a:cubicBezTo>
                      <a:pt x="276" y="115"/>
                      <a:pt x="276" y="115"/>
                      <a:pt x="276" y="115"/>
                    </a:cubicBezTo>
                    <a:lnTo>
                      <a:pt x="286" y="97"/>
                    </a:lnTo>
                    <a:close/>
                    <a:moveTo>
                      <a:pt x="142" y="120"/>
                    </a:moveTo>
                    <a:cubicBezTo>
                      <a:pt x="142" y="19"/>
                      <a:pt x="142" y="19"/>
                      <a:pt x="142" y="19"/>
                    </a:cubicBezTo>
                    <a:cubicBezTo>
                      <a:pt x="142" y="1"/>
                      <a:pt x="183" y="0"/>
                      <a:pt x="196" y="0"/>
                    </a:cubicBezTo>
                    <a:cubicBezTo>
                      <a:pt x="209" y="0"/>
                      <a:pt x="250" y="1"/>
                      <a:pt x="250" y="19"/>
                    </a:cubicBezTo>
                    <a:cubicBezTo>
                      <a:pt x="250" y="120"/>
                      <a:pt x="250" y="120"/>
                      <a:pt x="250" y="120"/>
                    </a:cubicBezTo>
                    <a:cubicBezTo>
                      <a:pt x="250" y="139"/>
                      <a:pt x="209" y="140"/>
                      <a:pt x="196" y="140"/>
                    </a:cubicBezTo>
                    <a:cubicBezTo>
                      <a:pt x="183" y="140"/>
                      <a:pt x="142" y="139"/>
                      <a:pt x="142" y="120"/>
                    </a:cubicBezTo>
                    <a:close/>
                    <a:moveTo>
                      <a:pt x="234" y="118"/>
                    </a:move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21" y="106"/>
                      <a:pt x="204" y="106"/>
                      <a:pt x="196" y="106"/>
                    </a:cubicBezTo>
                    <a:cubicBezTo>
                      <a:pt x="188" y="106"/>
                      <a:pt x="171" y="106"/>
                      <a:pt x="158" y="102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62" y="120"/>
                      <a:pt x="175" y="124"/>
                      <a:pt x="196" y="124"/>
                    </a:cubicBezTo>
                    <a:cubicBezTo>
                      <a:pt x="217" y="124"/>
                      <a:pt x="230" y="120"/>
                      <a:pt x="234" y="118"/>
                    </a:cubicBezTo>
                    <a:close/>
                    <a:moveTo>
                      <a:pt x="234" y="34"/>
                    </a:moveTo>
                    <a:cubicBezTo>
                      <a:pt x="221" y="39"/>
                      <a:pt x="204" y="39"/>
                      <a:pt x="196" y="39"/>
                    </a:cubicBezTo>
                    <a:cubicBezTo>
                      <a:pt x="188" y="39"/>
                      <a:pt x="171" y="39"/>
                      <a:pt x="158" y="34"/>
                    </a:cubicBezTo>
                    <a:cubicBezTo>
                      <a:pt x="158" y="51"/>
                      <a:pt x="158" y="51"/>
                      <a:pt x="158" y="51"/>
                    </a:cubicBezTo>
                    <a:cubicBezTo>
                      <a:pt x="162" y="53"/>
                      <a:pt x="175" y="57"/>
                      <a:pt x="196" y="57"/>
                    </a:cubicBezTo>
                    <a:cubicBezTo>
                      <a:pt x="217" y="57"/>
                      <a:pt x="230" y="53"/>
                      <a:pt x="234" y="51"/>
                    </a:cubicBezTo>
                    <a:lnTo>
                      <a:pt x="234" y="34"/>
                    </a:lnTo>
                    <a:close/>
                    <a:moveTo>
                      <a:pt x="158" y="84"/>
                    </a:moveTo>
                    <a:cubicBezTo>
                      <a:pt x="162" y="87"/>
                      <a:pt x="175" y="90"/>
                      <a:pt x="196" y="90"/>
                    </a:cubicBezTo>
                    <a:cubicBezTo>
                      <a:pt x="217" y="90"/>
                      <a:pt x="230" y="87"/>
                      <a:pt x="234" y="84"/>
                    </a:cubicBezTo>
                    <a:cubicBezTo>
                      <a:pt x="234" y="68"/>
                      <a:pt x="234" y="68"/>
                      <a:pt x="234" y="68"/>
                    </a:cubicBezTo>
                    <a:cubicBezTo>
                      <a:pt x="221" y="72"/>
                      <a:pt x="204" y="73"/>
                      <a:pt x="196" y="73"/>
                    </a:cubicBezTo>
                    <a:cubicBezTo>
                      <a:pt x="188" y="73"/>
                      <a:pt x="171" y="72"/>
                      <a:pt x="158" y="68"/>
                    </a:cubicBezTo>
                    <a:lnTo>
                      <a:pt x="158" y="84"/>
                    </a:lnTo>
                    <a:close/>
                    <a:moveTo>
                      <a:pt x="163" y="19"/>
                    </a:moveTo>
                    <a:cubicBezTo>
                      <a:pt x="170" y="21"/>
                      <a:pt x="181" y="23"/>
                      <a:pt x="196" y="23"/>
                    </a:cubicBezTo>
                    <a:cubicBezTo>
                      <a:pt x="211" y="23"/>
                      <a:pt x="222" y="21"/>
                      <a:pt x="229" y="19"/>
                    </a:cubicBezTo>
                    <a:cubicBezTo>
                      <a:pt x="222" y="17"/>
                      <a:pt x="211" y="16"/>
                      <a:pt x="196" y="16"/>
                    </a:cubicBezTo>
                    <a:cubicBezTo>
                      <a:pt x="181" y="16"/>
                      <a:pt x="170" y="17"/>
                      <a:pt x="163" y="19"/>
                    </a:cubicBezTo>
                    <a:close/>
                    <a:moveTo>
                      <a:pt x="109" y="329"/>
                    </a:moveTo>
                    <a:cubicBezTo>
                      <a:pt x="109" y="348"/>
                      <a:pt x="67" y="349"/>
                      <a:pt x="54" y="349"/>
                    </a:cubicBezTo>
                    <a:cubicBezTo>
                      <a:pt x="42" y="349"/>
                      <a:pt x="0" y="348"/>
                      <a:pt x="0" y="3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0" y="210"/>
                      <a:pt x="42" y="209"/>
                      <a:pt x="54" y="209"/>
                    </a:cubicBezTo>
                    <a:cubicBezTo>
                      <a:pt x="67" y="209"/>
                      <a:pt x="109" y="210"/>
                      <a:pt x="109" y="228"/>
                    </a:cubicBezTo>
                    <a:lnTo>
                      <a:pt x="109" y="329"/>
                    </a:lnTo>
                    <a:close/>
                    <a:moveTo>
                      <a:pt x="93" y="243"/>
                    </a:moveTo>
                    <a:cubicBezTo>
                      <a:pt x="80" y="248"/>
                      <a:pt x="62" y="248"/>
                      <a:pt x="54" y="248"/>
                    </a:cubicBezTo>
                    <a:cubicBezTo>
                      <a:pt x="47" y="248"/>
                      <a:pt x="29" y="248"/>
                      <a:pt x="16" y="243"/>
                    </a:cubicBezTo>
                    <a:cubicBezTo>
                      <a:pt x="16" y="260"/>
                      <a:pt x="16" y="260"/>
                      <a:pt x="16" y="260"/>
                    </a:cubicBezTo>
                    <a:cubicBezTo>
                      <a:pt x="20" y="262"/>
                      <a:pt x="34" y="266"/>
                      <a:pt x="54" y="266"/>
                    </a:cubicBezTo>
                    <a:cubicBezTo>
                      <a:pt x="75" y="266"/>
                      <a:pt x="89" y="262"/>
                      <a:pt x="93" y="260"/>
                    </a:cubicBezTo>
                    <a:lnTo>
                      <a:pt x="93" y="243"/>
                    </a:lnTo>
                    <a:close/>
                    <a:moveTo>
                      <a:pt x="16" y="294"/>
                    </a:moveTo>
                    <a:cubicBezTo>
                      <a:pt x="20" y="296"/>
                      <a:pt x="33" y="299"/>
                      <a:pt x="54" y="299"/>
                    </a:cubicBezTo>
                    <a:cubicBezTo>
                      <a:pt x="75" y="299"/>
                      <a:pt x="89" y="296"/>
                      <a:pt x="93" y="294"/>
                    </a:cubicBezTo>
                    <a:cubicBezTo>
                      <a:pt x="93" y="277"/>
                      <a:pt x="93" y="277"/>
                      <a:pt x="93" y="277"/>
                    </a:cubicBezTo>
                    <a:cubicBezTo>
                      <a:pt x="80" y="281"/>
                      <a:pt x="62" y="282"/>
                      <a:pt x="54" y="282"/>
                    </a:cubicBezTo>
                    <a:cubicBezTo>
                      <a:pt x="47" y="282"/>
                      <a:pt x="29" y="281"/>
                      <a:pt x="16" y="277"/>
                    </a:cubicBezTo>
                    <a:lnTo>
                      <a:pt x="16" y="294"/>
                    </a:lnTo>
                    <a:close/>
                    <a:moveTo>
                      <a:pt x="22" y="228"/>
                    </a:moveTo>
                    <a:cubicBezTo>
                      <a:pt x="28" y="230"/>
                      <a:pt x="39" y="232"/>
                      <a:pt x="54" y="232"/>
                    </a:cubicBezTo>
                    <a:cubicBezTo>
                      <a:pt x="69" y="232"/>
                      <a:pt x="81" y="230"/>
                      <a:pt x="87" y="228"/>
                    </a:cubicBezTo>
                    <a:cubicBezTo>
                      <a:pt x="81" y="227"/>
                      <a:pt x="69" y="225"/>
                      <a:pt x="54" y="225"/>
                    </a:cubicBezTo>
                    <a:cubicBezTo>
                      <a:pt x="39" y="225"/>
                      <a:pt x="28" y="227"/>
                      <a:pt x="22" y="228"/>
                    </a:cubicBezTo>
                    <a:close/>
                    <a:moveTo>
                      <a:pt x="93" y="327"/>
                    </a:moveTo>
                    <a:cubicBezTo>
                      <a:pt x="93" y="311"/>
                      <a:pt x="93" y="311"/>
                      <a:pt x="93" y="311"/>
                    </a:cubicBezTo>
                    <a:cubicBezTo>
                      <a:pt x="80" y="315"/>
                      <a:pt x="62" y="315"/>
                      <a:pt x="54" y="315"/>
                    </a:cubicBezTo>
                    <a:cubicBezTo>
                      <a:pt x="47" y="315"/>
                      <a:pt x="29" y="315"/>
                      <a:pt x="16" y="311"/>
                    </a:cubicBezTo>
                    <a:cubicBezTo>
                      <a:pt x="16" y="327"/>
                      <a:pt x="16" y="327"/>
                      <a:pt x="16" y="327"/>
                    </a:cubicBezTo>
                    <a:cubicBezTo>
                      <a:pt x="20" y="330"/>
                      <a:pt x="34" y="333"/>
                      <a:pt x="54" y="333"/>
                    </a:cubicBezTo>
                    <a:cubicBezTo>
                      <a:pt x="75" y="333"/>
                      <a:pt x="89" y="330"/>
                      <a:pt x="93" y="327"/>
                    </a:cubicBezTo>
                    <a:close/>
                    <a:moveTo>
                      <a:pt x="392" y="228"/>
                    </a:moveTo>
                    <a:cubicBezTo>
                      <a:pt x="392" y="329"/>
                      <a:pt x="392" y="329"/>
                      <a:pt x="392" y="329"/>
                    </a:cubicBezTo>
                    <a:cubicBezTo>
                      <a:pt x="392" y="348"/>
                      <a:pt x="350" y="349"/>
                      <a:pt x="338" y="349"/>
                    </a:cubicBezTo>
                    <a:cubicBezTo>
                      <a:pt x="325" y="349"/>
                      <a:pt x="283" y="348"/>
                      <a:pt x="283" y="329"/>
                    </a:cubicBezTo>
                    <a:cubicBezTo>
                      <a:pt x="283" y="228"/>
                      <a:pt x="283" y="228"/>
                      <a:pt x="283" y="228"/>
                    </a:cubicBezTo>
                    <a:cubicBezTo>
                      <a:pt x="283" y="210"/>
                      <a:pt x="325" y="209"/>
                      <a:pt x="338" y="209"/>
                    </a:cubicBezTo>
                    <a:cubicBezTo>
                      <a:pt x="350" y="209"/>
                      <a:pt x="392" y="210"/>
                      <a:pt x="392" y="228"/>
                    </a:cubicBezTo>
                    <a:close/>
                    <a:moveTo>
                      <a:pt x="299" y="294"/>
                    </a:moveTo>
                    <a:cubicBezTo>
                      <a:pt x="303" y="296"/>
                      <a:pt x="317" y="299"/>
                      <a:pt x="338" y="299"/>
                    </a:cubicBezTo>
                    <a:cubicBezTo>
                      <a:pt x="359" y="299"/>
                      <a:pt x="372" y="296"/>
                      <a:pt x="376" y="294"/>
                    </a:cubicBezTo>
                    <a:cubicBezTo>
                      <a:pt x="376" y="277"/>
                      <a:pt x="376" y="277"/>
                      <a:pt x="376" y="277"/>
                    </a:cubicBezTo>
                    <a:cubicBezTo>
                      <a:pt x="363" y="281"/>
                      <a:pt x="345" y="282"/>
                      <a:pt x="338" y="282"/>
                    </a:cubicBezTo>
                    <a:cubicBezTo>
                      <a:pt x="330" y="282"/>
                      <a:pt x="312" y="281"/>
                      <a:pt x="299" y="277"/>
                    </a:cubicBezTo>
                    <a:lnTo>
                      <a:pt x="299" y="294"/>
                    </a:lnTo>
                    <a:close/>
                    <a:moveTo>
                      <a:pt x="376" y="243"/>
                    </a:moveTo>
                    <a:cubicBezTo>
                      <a:pt x="363" y="248"/>
                      <a:pt x="345" y="248"/>
                      <a:pt x="338" y="248"/>
                    </a:cubicBezTo>
                    <a:cubicBezTo>
                      <a:pt x="330" y="248"/>
                      <a:pt x="312" y="248"/>
                      <a:pt x="299" y="243"/>
                    </a:cubicBezTo>
                    <a:cubicBezTo>
                      <a:pt x="299" y="260"/>
                      <a:pt x="299" y="260"/>
                      <a:pt x="299" y="260"/>
                    </a:cubicBezTo>
                    <a:cubicBezTo>
                      <a:pt x="303" y="262"/>
                      <a:pt x="317" y="266"/>
                      <a:pt x="338" y="266"/>
                    </a:cubicBezTo>
                    <a:cubicBezTo>
                      <a:pt x="359" y="266"/>
                      <a:pt x="372" y="262"/>
                      <a:pt x="376" y="260"/>
                    </a:cubicBezTo>
                    <a:lnTo>
                      <a:pt x="376" y="243"/>
                    </a:lnTo>
                    <a:close/>
                    <a:moveTo>
                      <a:pt x="305" y="228"/>
                    </a:moveTo>
                    <a:cubicBezTo>
                      <a:pt x="311" y="230"/>
                      <a:pt x="323" y="232"/>
                      <a:pt x="338" y="232"/>
                    </a:cubicBezTo>
                    <a:cubicBezTo>
                      <a:pt x="353" y="232"/>
                      <a:pt x="364" y="230"/>
                      <a:pt x="370" y="228"/>
                    </a:cubicBezTo>
                    <a:cubicBezTo>
                      <a:pt x="364" y="227"/>
                      <a:pt x="353" y="225"/>
                      <a:pt x="338" y="225"/>
                    </a:cubicBezTo>
                    <a:cubicBezTo>
                      <a:pt x="323" y="225"/>
                      <a:pt x="311" y="227"/>
                      <a:pt x="305" y="228"/>
                    </a:cubicBezTo>
                    <a:close/>
                    <a:moveTo>
                      <a:pt x="376" y="327"/>
                    </a:moveTo>
                    <a:cubicBezTo>
                      <a:pt x="376" y="311"/>
                      <a:pt x="376" y="311"/>
                      <a:pt x="376" y="311"/>
                    </a:cubicBezTo>
                    <a:cubicBezTo>
                      <a:pt x="363" y="315"/>
                      <a:pt x="345" y="315"/>
                      <a:pt x="338" y="315"/>
                    </a:cubicBezTo>
                    <a:cubicBezTo>
                      <a:pt x="330" y="315"/>
                      <a:pt x="312" y="315"/>
                      <a:pt x="299" y="311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3" y="330"/>
                      <a:pt x="317" y="333"/>
                      <a:pt x="338" y="333"/>
                    </a:cubicBezTo>
                    <a:cubicBezTo>
                      <a:pt x="359" y="333"/>
                      <a:pt x="372" y="330"/>
                      <a:pt x="376" y="3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717074"/>
                  </a:solidFill>
                  <a:latin typeface="Metropoli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605934-9099-0646-B4D0-6EFA4A584294}"/>
                </a:ext>
              </a:extLst>
            </p:cNvPr>
            <p:cNvGrpSpPr/>
            <p:nvPr/>
          </p:nvGrpSpPr>
          <p:grpSpPr>
            <a:xfrm>
              <a:off x="2310806" y="4271334"/>
              <a:ext cx="1426308" cy="1370522"/>
              <a:chOff x="8440978" y="2069075"/>
              <a:chExt cx="3233365" cy="31069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F401D6-FDF0-274E-91DA-3525EDF5913C}"/>
                  </a:ext>
                </a:extLst>
              </p:cNvPr>
              <p:cNvSpPr/>
              <p:nvPr/>
            </p:nvSpPr>
            <p:spPr>
              <a:xfrm>
                <a:off x="8440978" y="2069075"/>
                <a:ext cx="3220750" cy="310690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prstClr val="white"/>
                  </a:solidFill>
                  <a:latin typeface="Metropoli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E85174-D035-4E43-9595-1AB8CD97EA76}"/>
                  </a:ext>
                </a:extLst>
              </p:cNvPr>
              <p:cNvSpPr txBox="1"/>
              <p:nvPr/>
            </p:nvSpPr>
            <p:spPr>
              <a:xfrm>
                <a:off x="8453594" y="4411363"/>
                <a:ext cx="3220749" cy="55817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TRUST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C36814DC-ED51-9549-BDFC-D7C86DDF1F2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344443" y="2331216"/>
                <a:ext cx="1413819" cy="1978720"/>
              </a:xfrm>
              <a:custGeom>
                <a:avLst/>
                <a:gdLst>
                  <a:gd name="T0" fmla="*/ 172 w 272"/>
                  <a:gd name="T1" fmla="*/ 113 h 384"/>
                  <a:gd name="T2" fmla="*/ 123 w 272"/>
                  <a:gd name="T3" fmla="*/ 170 h 384"/>
                  <a:gd name="T4" fmla="*/ 94 w 272"/>
                  <a:gd name="T5" fmla="*/ 133 h 384"/>
                  <a:gd name="T6" fmla="*/ 255 w 272"/>
                  <a:gd name="T7" fmla="*/ 168 h 384"/>
                  <a:gd name="T8" fmla="*/ 234 w 272"/>
                  <a:gd name="T9" fmla="*/ 218 h 384"/>
                  <a:gd name="T10" fmla="*/ 206 w 272"/>
                  <a:gd name="T11" fmla="*/ 252 h 384"/>
                  <a:gd name="T12" fmla="*/ 66 w 272"/>
                  <a:gd name="T13" fmla="*/ 384 h 384"/>
                  <a:gd name="T14" fmla="*/ 49 w 272"/>
                  <a:gd name="T15" fmla="*/ 223 h 384"/>
                  <a:gd name="T16" fmla="*/ 16 w 272"/>
                  <a:gd name="T17" fmla="*/ 180 h 384"/>
                  <a:gd name="T18" fmla="*/ 0 w 272"/>
                  <a:gd name="T19" fmla="*/ 136 h 384"/>
                  <a:gd name="T20" fmla="*/ 16 w 272"/>
                  <a:gd name="T21" fmla="*/ 92 h 384"/>
                  <a:gd name="T22" fmla="*/ 49 w 272"/>
                  <a:gd name="T23" fmla="*/ 49 h 384"/>
                  <a:gd name="T24" fmla="*/ 92 w 272"/>
                  <a:gd name="T25" fmla="*/ 17 h 384"/>
                  <a:gd name="T26" fmla="*/ 136 w 272"/>
                  <a:gd name="T27" fmla="*/ 0 h 384"/>
                  <a:gd name="T28" fmla="*/ 180 w 272"/>
                  <a:gd name="T29" fmla="*/ 17 h 384"/>
                  <a:gd name="T30" fmla="*/ 223 w 272"/>
                  <a:gd name="T31" fmla="*/ 49 h 384"/>
                  <a:gd name="T32" fmla="*/ 255 w 272"/>
                  <a:gd name="T33" fmla="*/ 92 h 384"/>
                  <a:gd name="T34" fmla="*/ 272 w 272"/>
                  <a:gd name="T35" fmla="*/ 136 h 384"/>
                  <a:gd name="T36" fmla="*/ 190 w 272"/>
                  <a:gd name="T37" fmla="*/ 356 h 384"/>
                  <a:gd name="T38" fmla="*/ 168 w 272"/>
                  <a:gd name="T39" fmla="*/ 255 h 384"/>
                  <a:gd name="T40" fmla="*/ 114 w 272"/>
                  <a:gd name="T41" fmla="*/ 262 h 384"/>
                  <a:gd name="T42" fmla="*/ 82 w 272"/>
                  <a:gd name="T43" fmla="*/ 257 h 384"/>
                  <a:gd name="T44" fmla="*/ 190 w 272"/>
                  <a:gd name="T45" fmla="*/ 356 h 384"/>
                  <a:gd name="T46" fmla="*/ 239 w 272"/>
                  <a:gd name="T47" fmla="*/ 108 h 384"/>
                  <a:gd name="T48" fmla="*/ 228 w 272"/>
                  <a:gd name="T49" fmla="*/ 70 h 384"/>
                  <a:gd name="T50" fmla="*/ 196 w 272"/>
                  <a:gd name="T51" fmla="*/ 32 h 384"/>
                  <a:gd name="T52" fmla="*/ 148 w 272"/>
                  <a:gd name="T53" fmla="*/ 23 h 384"/>
                  <a:gd name="T54" fmla="*/ 108 w 272"/>
                  <a:gd name="T55" fmla="*/ 33 h 384"/>
                  <a:gd name="T56" fmla="*/ 69 w 272"/>
                  <a:gd name="T57" fmla="*/ 44 h 384"/>
                  <a:gd name="T58" fmla="*/ 32 w 272"/>
                  <a:gd name="T59" fmla="*/ 76 h 384"/>
                  <a:gd name="T60" fmla="*/ 23 w 272"/>
                  <a:gd name="T61" fmla="*/ 124 h 384"/>
                  <a:gd name="T62" fmla="*/ 32 w 272"/>
                  <a:gd name="T63" fmla="*/ 164 h 384"/>
                  <a:gd name="T64" fmla="*/ 44 w 272"/>
                  <a:gd name="T65" fmla="*/ 203 h 384"/>
                  <a:gd name="T66" fmla="*/ 76 w 272"/>
                  <a:gd name="T67" fmla="*/ 240 h 384"/>
                  <a:gd name="T68" fmla="*/ 108 w 272"/>
                  <a:gd name="T69" fmla="*/ 240 h 384"/>
                  <a:gd name="T70" fmla="*/ 148 w 272"/>
                  <a:gd name="T71" fmla="*/ 249 h 384"/>
                  <a:gd name="T72" fmla="*/ 196 w 272"/>
                  <a:gd name="T73" fmla="*/ 240 h 384"/>
                  <a:gd name="T74" fmla="*/ 228 w 272"/>
                  <a:gd name="T75" fmla="*/ 203 h 384"/>
                  <a:gd name="T76" fmla="*/ 239 w 272"/>
                  <a:gd name="T77" fmla="*/ 164 h 384"/>
                  <a:gd name="T78" fmla="*/ 136 w 272"/>
                  <a:gd name="T79" fmla="*/ 33 h 384"/>
                  <a:gd name="T80" fmla="*/ 33 w 272"/>
                  <a:gd name="T81" fmla="*/ 136 h 384"/>
                  <a:gd name="T82" fmla="*/ 136 w 272"/>
                  <a:gd name="T83" fmla="*/ 56 h 384"/>
                  <a:gd name="T84" fmla="*/ 216 w 272"/>
                  <a:gd name="T85" fmla="*/ 136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72" h="384">
                    <a:moveTo>
                      <a:pt x="123" y="151"/>
                    </a:moveTo>
                    <a:cubicBezTo>
                      <a:pt x="161" y="113"/>
                      <a:pt x="161" y="113"/>
                      <a:pt x="161" y="113"/>
                    </a:cubicBezTo>
                    <a:cubicBezTo>
                      <a:pt x="164" y="110"/>
                      <a:pt x="169" y="110"/>
                      <a:pt x="172" y="113"/>
                    </a:cubicBezTo>
                    <a:cubicBezTo>
                      <a:pt x="175" y="116"/>
                      <a:pt x="175" y="121"/>
                      <a:pt x="172" y="125"/>
                    </a:cubicBezTo>
                    <a:cubicBezTo>
                      <a:pt x="129" y="168"/>
                      <a:pt x="129" y="168"/>
                      <a:pt x="129" y="168"/>
                    </a:cubicBezTo>
                    <a:cubicBezTo>
                      <a:pt x="128" y="169"/>
                      <a:pt x="125" y="170"/>
                      <a:pt x="123" y="170"/>
                    </a:cubicBezTo>
                    <a:cubicBezTo>
                      <a:pt x="121" y="170"/>
                      <a:pt x="119" y="169"/>
                      <a:pt x="118" y="168"/>
                    </a:cubicBezTo>
                    <a:cubicBezTo>
                      <a:pt x="94" y="144"/>
                      <a:pt x="94" y="144"/>
                      <a:pt x="94" y="144"/>
                    </a:cubicBezTo>
                    <a:cubicBezTo>
                      <a:pt x="91" y="141"/>
                      <a:pt x="91" y="136"/>
                      <a:pt x="94" y="133"/>
                    </a:cubicBezTo>
                    <a:cubicBezTo>
                      <a:pt x="97" y="129"/>
                      <a:pt x="102" y="129"/>
                      <a:pt x="105" y="133"/>
                    </a:cubicBezTo>
                    <a:lnTo>
                      <a:pt x="123" y="151"/>
                    </a:lnTo>
                    <a:close/>
                    <a:moveTo>
                      <a:pt x="255" y="168"/>
                    </a:moveTo>
                    <a:cubicBezTo>
                      <a:pt x="254" y="171"/>
                      <a:pt x="255" y="176"/>
                      <a:pt x="255" y="180"/>
                    </a:cubicBezTo>
                    <a:cubicBezTo>
                      <a:pt x="257" y="188"/>
                      <a:pt x="258" y="197"/>
                      <a:pt x="254" y="204"/>
                    </a:cubicBezTo>
                    <a:cubicBezTo>
                      <a:pt x="249" y="212"/>
                      <a:pt x="241" y="215"/>
                      <a:pt x="234" y="218"/>
                    </a:cubicBezTo>
                    <a:cubicBezTo>
                      <a:pt x="230" y="219"/>
                      <a:pt x="225" y="221"/>
                      <a:pt x="223" y="223"/>
                    </a:cubicBezTo>
                    <a:cubicBezTo>
                      <a:pt x="221" y="225"/>
                      <a:pt x="219" y="230"/>
                      <a:pt x="217" y="234"/>
                    </a:cubicBezTo>
                    <a:cubicBezTo>
                      <a:pt x="215" y="241"/>
                      <a:pt x="212" y="248"/>
                      <a:pt x="206" y="252"/>
                    </a:cubicBezTo>
                    <a:cubicBezTo>
                      <a:pt x="206" y="384"/>
                      <a:pt x="206" y="384"/>
                      <a:pt x="206" y="384"/>
                    </a:cubicBezTo>
                    <a:cubicBezTo>
                      <a:pt x="136" y="343"/>
                      <a:pt x="136" y="343"/>
                      <a:pt x="136" y="343"/>
                    </a:cubicBezTo>
                    <a:cubicBezTo>
                      <a:pt x="66" y="384"/>
                      <a:pt x="66" y="384"/>
                      <a:pt x="66" y="384"/>
                    </a:cubicBezTo>
                    <a:cubicBezTo>
                      <a:pt x="66" y="252"/>
                      <a:pt x="66" y="252"/>
                      <a:pt x="66" y="252"/>
                    </a:cubicBezTo>
                    <a:cubicBezTo>
                      <a:pt x="60" y="248"/>
                      <a:pt x="57" y="241"/>
                      <a:pt x="54" y="234"/>
                    </a:cubicBezTo>
                    <a:cubicBezTo>
                      <a:pt x="53" y="230"/>
                      <a:pt x="51" y="225"/>
                      <a:pt x="49" y="223"/>
                    </a:cubicBezTo>
                    <a:cubicBezTo>
                      <a:pt x="47" y="221"/>
                      <a:pt x="42" y="219"/>
                      <a:pt x="38" y="218"/>
                    </a:cubicBezTo>
                    <a:cubicBezTo>
                      <a:pt x="31" y="215"/>
                      <a:pt x="22" y="212"/>
                      <a:pt x="18" y="204"/>
                    </a:cubicBezTo>
                    <a:cubicBezTo>
                      <a:pt x="14" y="197"/>
                      <a:pt x="15" y="188"/>
                      <a:pt x="16" y="180"/>
                    </a:cubicBezTo>
                    <a:cubicBezTo>
                      <a:pt x="17" y="176"/>
                      <a:pt x="18" y="171"/>
                      <a:pt x="17" y="168"/>
                    </a:cubicBezTo>
                    <a:cubicBezTo>
                      <a:pt x="16" y="165"/>
                      <a:pt x="13" y="162"/>
                      <a:pt x="10" y="158"/>
                    </a:cubicBezTo>
                    <a:cubicBezTo>
                      <a:pt x="6" y="152"/>
                      <a:pt x="0" y="145"/>
                      <a:pt x="0" y="136"/>
                    </a:cubicBezTo>
                    <a:cubicBezTo>
                      <a:pt x="0" y="127"/>
                      <a:pt x="6" y="120"/>
                      <a:pt x="10" y="114"/>
                    </a:cubicBezTo>
                    <a:cubicBezTo>
                      <a:pt x="13" y="111"/>
                      <a:pt x="16" y="107"/>
                      <a:pt x="17" y="104"/>
                    </a:cubicBezTo>
                    <a:cubicBezTo>
                      <a:pt x="18" y="101"/>
                      <a:pt x="17" y="97"/>
                      <a:pt x="16" y="92"/>
                    </a:cubicBezTo>
                    <a:cubicBezTo>
                      <a:pt x="15" y="84"/>
                      <a:pt x="14" y="76"/>
                      <a:pt x="18" y="68"/>
                    </a:cubicBezTo>
                    <a:cubicBezTo>
                      <a:pt x="22" y="61"/>
                      <a:pt x="31" y="57"/>
                      <a:pt x="38" y="55"/>
                    </a:cubicBezTo>
                    <a:cubicBezTo>
                      <a:pt x="42" y="53"/>
                      <a:pt x="47" y="51"/>
                      <a:pt x="49" y="49"/>
                    </a:cubicBezTo>
                    <a:cubicBezTo>
                      <a:pt x="51" y="47"/>
                      <a:pt x="53" y="43"/>
                      <a:pt x="54" y="38"/>
                    </a:cubicBezTo>
                    <a:cubicBezTo>
                      <a:pt x="57" y="31"/>
                      <a:pt x="60" y="23"/>
                      <a:pt x="68" y="18"/>
                    </a:cubicBezTo>
                    <a:cubicBezTo>
                      <a:pt x="75" y="14"/>
                      <a:pt x="84" y="15"/>
                      <a:pt x="92" y="17"/>
                    </a:cubicBezTo>
                    <a:cubicBezTo>
                      <a:pt x="96" y="17"/>
                      <a:pt x="101" y="18"/>
                      <a:pt x="104" y="17"/>
                    </a:cubicBezTo>
                    <a:cubicBezTo>
                      <a:pt x="107" y="17"/>
                      <a:pt x="110" y="14"/>
                      <a:pt x="114" y="11"/>
                    </a:cubicBezTo>
                    <a:cubicBezTo>
                      <a:pt x="120" y="6"/>
                      <a:pt x="127" y="0"/>
                      <a:pt x="136" y="0"/>
                    </a:cubicBezTo>
                    <a:cubicBezTo>
                      <a:pt x="145" y="0"/>
                      <a:pt x="152" y="6"/>
                      <a:pt x="158" y="11"/>
                    </a:cubicBezTo>
                    <a:cubicBezTo>
                      <a:pt x="161" y="14"/>
                      <a:pt x="165" y="17"/>
                      <a:pt x="168" y="17"/>
                    </a:cubicBezTo>
                    <a:cubicBezTo>
                      <a:pt x="171" y="18"/>
                      <a:pt x="176" y="17"/>
                      <a:pt x="180" y="17"/>
                    </a:cubicBezTo>
                    <a:cubicBezTo>
                      <a:pt x="188" y="15"/>
                      <a:pt x="196" y="14"/>
                      <a:pt x="204" y="18"/>
                    </a:cubicBezTo>
                    <a:cubicBezTo>
                      <a:pt x="211" y="23"/>
                      <a:pt x="215" y="31"/>
                      <a:pt x="217" y="38"/>
                    </a:cubicBezTo>
                    <a:cubicBezTo>
                      <a:pt x="219" y="43"/>
                      <a:pt x="221" y="47"/>
                      <a:pt x="223" y="49"/>
                    </a:cubicBezTo>
                    <a:cubicBezTo>
                      <a:pt x="225" y="51"/>
                      <a:pt x="230" y="53"/>
                      <a:pt x="234" y="55"/>
                    </a:cubicBezTo>
                    <a:cubicBezTo>
                      <a:pt x="241" y="57"/>
                      <a:pt x="249" y="61"/>
                      <a:pt x="254" y="68"/>
                    </a:cubicBezTo>
                    <a:cubicBezTo>
                      <a:pt x="258" y="76"/>
                      <a:pt x="257" y="84"/>
                      <a:pt x="255" y="92"/>
                    </a:cubicBezTo>
                    <a:cubicBezTo>
                      <a:pt x="255" y="97"/>
                      <a:pt x="254" y="101"/>
                      <a:pt x="255" y="104"/>
                    </a:cubicBezTo>
                    <a:cubicBezTo>
                      <a:pt x="256" y="107"/>
                      <a:pt x="259" y="111"/>
                      <a:pt x="261" y="114"/>
                    </a:cubicBezTo>
                    <a:cubicBezTo>
                      <a:pt x="266" y="120"/>
                      <a:pt x="272" y="127"/>
                      <a:pt x="272" y="136"/>
                    </a:cubicBezTo>
                    <a:cubicBezTo>
                      <a:pt x="272" y="145"/>
                      <a:pt x="266" y="152"/>
                      <a:pt x="261" y="158"/>
                    </a:cubicBezTo>
                    <a:cubicBezTo>
                      <a:pt x="259" y="162"/>
                      <a:pt x="256" y="165"/>
                      <a:pt x="255" y="168"/>
                    </a:cubicBezTo>
                    <a:close/>
                    <a:moveTo>
                      <a:pt x="190" y="356"/>
                    </a:moveTo>
                    <a:cubicBezTo>
                      <a:pt x="190" y="257"/>
                      <a:pt x="190" y="257"/>
                      <a:pt x="190" y="257"/>
                    </a:cubicBezTo>
                    <a:cubicBezTo>
                      <a:pt x="187" y="257"/>
                      <a:pt x="183" y="256"/>
                      <a:pt x="180" y="256"/>
                    </a:cubicBezTo>
                    <a:cubicBezTo>
                      <a:pt x="176" y="255"/>
                      <a:pt x="171" y="254"/>
                      <a:pt x="168" y="255"/>
                    </a:cubicBezTo>
                    <a:cubicBezTo>
                      <a:pt x="165" y="256"/>
                      <a:pt x="161" y="259"/>
                      <a:pt x="158" y="262"/>
                    </a:cubicBezTo>
                    <a:cubicBezTo>
                      <a:pt x="152" y="267"/>
                      <a:pt x="145" y="272"/>
                      <a:pt x="136" y="272"/>
                    </a:cubicBezTo>
                    <a:cubicBezTo>
                      <a:pt x="127" y="272"/>
                      <a:pt x="120" y="267"/>
                      <a:pt x="114" y="262"/>
                    </a:cubicBezTo>
                    <a:cubicBezTo>
                      <a:pt x="110" y="259"/>
                      <a:pt x="107" y="256"/>
                      <a:pt x="104" y="255"/>
                    </a:cubicBezTo>
                    <a:cubicBezTo>
                      <a:pt x="101" y="254"/>
                      <a:pt x="96" y="255"/>
                      <a:pt x="92" y="256"/>
                    </a:cubicBezTo>
                    <a:cubicBezTo>
                      <a:pt x="88" y="256"/>
                      <a:pt x="85" y="257"/>
                      <a:pt x="82" y="257"/>
                    </a:cubicBezTo>
                    <a:cubicBezTo>
                      <a:pt x="82" y="356"/>
                      <a:pt x="82" y="356"/>
                      <a:pt x="82" y="356"/>
                    </a:cubicBezTo>
                    <a:cubicBezTo>
                      <a:pt x="136" y="324"/>
                      <a:pt x="136" y="324"/>
                      <a:pt x="136" y="324"/>
                    </a:cubicBezTo>
                    <a:lnTo>
                      <a:pt x="190" y="356"/>
                    </a:lnTo>
                    <a:close/>
                    <a:moveTo>
                      <a:pt x="256" y="136"/>
                    </a:moveTo>
                    <a:cubicBezTo>
                      <a:pt x="256" y="133"/>
                      <a:pt x="252" y="129"/>
                      <a:pt x="249" y="124"/>
                    </a:cubicBezTo>
                    <a:cubicBezTo>
                      <a:pt x="245" y="119"/>
                      <a:pt x="241" y="115"/>
                      <a:pt x="239" y="108"/>
                    </a:cubicBezTo>
                    <a:cubicBezTo>
                      <a:pt x="238" y="102"/>
                      <a:pt x="239" y="95"/>
                      <a:pt x="240" y="90"/>
                    </a:cubicBezTo>
                    <a:cubicBezTo>
                      <a:pt x="241" y="84"/>
                      <a:pt x="241" y="79"/>
                      <a:pt x="240" y="76"/>
                    </a:cubicBezTo>
                    <a:cubicBezTo>
                      <a:pt x="238" y="74"/>
                      <a:pt x="233" y="72"/>
                      <a:pt x="228" y="70"/>
                    </a:cubicBezTo>
                    <a:cubicBezTo>
                      <a:pt x="222" y="67"/>
                      <a:pt x="216" y="65"/>
                      <a:pt x="212" y="60"/>
                    </a:cubicBezTo>
                    <a:cubicBezTo>
                      <a:pt x="207" y="56"/>
                      <a:pt x="205" y="50"/>
                      <a:pt x="203" y="44"/>
                    </a:cubicBezTo>
                    <a:cubicBezTo>
                      <a:pt x="201" y="39"/>
                      <a:pt x="199" y="34"/>
                      <a:pt x="196" y="32"/>
                    </a:cubicBezTo>
                    <a:cubicBezTo>
                      <a:pt x="193" y="31"/>
                      <a:pt x="188" y="32"/>
                      <a:pt x="183" y="32"/>
                    </a:cubicBezTo>
                    <a:cubicBezTo>
                      <a:pt x="177" y="33"/>
                      <a:pt x="170" y="34"/>
                      <a:pt x="164" y="33"/>
                    </a:cubicBezTo>
                    <a:cubicBezTo>
                      <a:pt x="158" y="31"/>
                      <a:pt x="153" y="27"/>
                      <a:pt x="148" y="23"/>
                    </a:cubicBezTo>
                    <a:cubicBezTo>
                      <a:pt x="144" y="20"/>
                      <a:pt x="139" y="16"/>
                      <a:pt x="136" y="16"/>
                    </a:cubicBezTo>
                    <a:cubicBezTo>
                      <a:pt x="133" y="16"/>
                      <a:pt x="128" y="20"/>
                      <a:pt x="124" y="23"/>
                    </a:cubicBezTo>
                    <a:cubicBezTo>
                      <a:pt x="119" y="27"/>
                      <a:pt x="114" y="31"/>
                      <a:pt x="108" y="33"/>
                    </a:cubicBezTo>
                    <a:cubicBezTo>
                      <a:pt x="102" y="34"/>
                      <a:pt x="95" y="33"/>
                      <a:pt x="89" y="32"/>
                    </a:cubicBezTo>
                    <a:cubicBezTo>
                      <a:pt x="84" y="32"/>
                      <a:pt x="78" y="31"/>
                      <a:pt x="76" y="32"/>
                    </a:cubicBezTo>
                    <a:cubicBezTo>
                      <a:pt x="73" y="34"/>
                      <a:pt x="71" y="39"/>
                      <a:pt x="69" y="44"/>
                    </a:cubicBezTo>
                    <a:cubicBezTo>
                      <a:pt x="67" y="50"/>
                      <a:pt x="65" y="56"/>
                      <a:pt x="60" y="60"/>
                    </a:cubicBezTo>
                    <a:cubicBezTo>
                      <a:pt x="56" y="65"/>
                      <a:pt x="50" y="67"/>
                      <a:pt x="44" y="70"/>
                    </a:cubicBezTo>
                    <a:cubicBezTo>
                      <a:pt x="39" y="72"/>
                      <a:pt x="34" y="74"/>
                      <a:pt x="32" y="76"/>
                    </a:cubicBezTo>
                    <a:cubicBezTo>
                      <a:pt x="30" y="79"/>
                      <a:pt x="31" y="84"/>
                      <a:pt x="32" y="90"/>
                    </a:cubicBezTo>
                    <a:cubicBezTo>
                      <a:pt x="33" y="95"/>
                      <a:pt x="34" y="102"/>
                      <a:pt x="32" y="108"/>
                    </a:cubicBezTo>
                    <a:cubicBezTo>
                      <a:pt x="31" y="115"/>
                      <a:pt x="27" y="119"/>
                      <a:pt x="23" y="124"/>
                    </a:cubicBezTo>
                    <a:cubicBezTo>
                      <a:pt x="19" y="129"/>
                      <a:pt x="16" y="133"/>
                      <a:pt x="16" y="136"/>
                    </a:cubicBezTo>
                    <a:cubicBezTo>
                      <a:pt x="16" y="139"/>
                      <a:pt x="19" y="144"/>
                      <a:pt x="23" y="148"/>
                    </a:cubicBezTo>
                    <a:cubicBezTo>
                      <a:pt x="27" y="153"/>
                      <a:pt x="31" y="158"/>
                      <a:pt x="32" y="164"/>
                    </a:cubicBezTo>
                    <a:cubicBezTo>
                      <a:pt x="34" y="170"/>
                      <a:pt x="33" y="177"/>
                      <a:pt x="32" y="183"/>
                    </a:cubicBezTo>
                    <a:cubicBezTo>
                      <a:pt x="31" y="188"/>
                      <a:pt x="30" y="194"/>
                      <a:pt x="32" y="196"/>
                    </a:cubicBezTo>
                    <a:cubicBezTo>
                      <a:pt x="34" y="199"/>
                      <a:pt x="39" y="201"/>
                      <a:pt x="44" y="203"/>
                    </a:cubicBezTo>
                    <a:cubicBezTo>
                      <a:pt x="50" y="205"/>
                      <a:pt x="56" y="207"/>
                      <a:pt x="60" y="212"/>
                    </a:cubicBezTo>
                    <a:cubicBezTo>
                      <a:pt x="65" y="216"/>
                      <a:pt x="67" y="223"/>
                      <a:pt x="69" y="228"/>
                    </a:cubicBezTo>
                    <a:cubicBezTo>
                      <a:pt x="71" y="233"/>
                      <a:pt x="73" y="239"/>
                      <a:pt x="76" y="240"/>
                    </a:cubicBezTo>
                    <a:cubicBezTo>
                      <a:pt x="78" y="242"/>
                      <a:pt x="84" y="241"/>
                      <a:pt x="89" y="240"/>
                    </a:cubicBezTo>
                    <a:cubicBezTo>
                      <a:pt x="93" y="239"/>
                      <a:pt x="97" y="239"/>
                      <a:pt x="101" y="239"/>
                    </a:cubicBezTo>
                    <a:cubicBezTo>
                      <a:pt x="103" y="239"/>
                      <a:pt x="106" y="239"/>
                      <a:pt x="108" y="240"/>
                    </a:cubicBezTo>
                    <a:cubicBezTo>
                      <a:pt x="114" y="241"/>
                      <a:pt x="119" y="245"/>
                      <a:pt x="124" y="249"/>
                    </a:cubicBezTo>
                    <a:cubicBezTo>
                      <a:pt x="128" y="253"/>
                      <a:pt x="133" y="256"/>
                      <a:pt x="136" y="256"/>
                    </a:cubicBezTo>
                    <a:cubicBezTo>
                      <a:pt x="139" y="256"/>
                      <a:pt x="144" y="253"/>
                      <a:pt x="148" y="249"/>
                    </a:cubicBezTo>
                    <a:cubicBezTo>
                      <a:pt x="153" y="245"/>
                      <a:pt x="158" y="241"/>
                      <a:pt x="164" y="240"/>
                    </a:cubicBezTo>
                    <a:cubicBezTo>
                      <a:pt x="170" y="238"/>
                      <a:pt x="177" y="239"/>
                      <a:pt x="183" y="240"/>
                    </a:cubicBezTo>
                    <a:cubicBezTo>
                      <a:pt x="188" y="241"/>
                      <a:pt x="193" y="242"/>
                      <a:pt x="196" y="240"/>
                    </a:cubicBezTo>
                    <a:cubicBezTo>
                      <a:pt x="199" y="239"/>
                      <a:pt x="201" y="233"/>
                      <a:pt x="203" y="228"/>
                    </a:cubicBezTo>
                    <a:cubicBezTo>
                      <a:pt x="205" y="223"/>
                      <a:pt x="207" y="216"/>
                      <a:pt x="212" y="212"/>
                    </a:cubicBezTo>
                    <a:cubicBezTo>
                      <a:pt x="216" y="207"/>
                      <a:pt x="222" y="205"/>
                      <a:pt x="228" y="203"/>
                    </a:cubicBezTo>
                    <a:cubicBezTo>
                      <a:pt x="233" y="201"/>
                      <a:pt x="238" y="199"/>
                      <a:pt x="240" y="196"/>
                    </a:cubicBezTo>
                    <a:cubicBezTo>
                      <a:pt x="241" y="194"/>
                      <a:pt x="241" y="188"/>
                      <a:pt x="240" y="183"/>
                    </a:cubicBezTo>
                    <a:cubicBezTo>
                      <a:pt x="239" y="177"/>
                      <a:pt x="238" y="170"/>
                      <a:pt x="239" y="164"/>
                    </a:cubicBezTo>
                    <a:cubicBezTo>
                      <a:pt x="241" y="158"/>
                      <a:pt x="245" y="153"/>
                      <a:pt x="249" y="148"/>
                    </a:cubicBezTo>
                    <a:cubicBezTo>
                      <a:pt x="252" y="144"/>
                      <a:pt x="256" y="139"/>
                      <a:pt x="256" y="136"/>
                    </a:cubicBezTo>
                    <a:close/>
                    <a:moveTo>
                      <a:pt x="136" y="33"/>
                    </a:moveTo>
                    <a:cubicBezTo>
                      <a:pt x="239" y="136"/>
                      <a:pt x="239" y="136"/>
                      <a:pt x="239" y="136"/>
                    </a:cubicBezTo>
                    <a:cubicBezTo>
                      <a:pt x="136" y="239"/>
                      <a:pt x="136" y="239"/>
                      <a:pt x="136" y="239"/>
                    </a:cubicBezTo>
                    <a:cubicBezTo>
                      <a:pt x="33" y="136"/>
                      <a:pt x="33" y="136"/>
                      <a:pt x="33" y="136"/>
                    </a:cubicBezTo>
                    <a:lnTo>
                      <a:pt x="136" y="33"/>
                    </a:lnTo>
                    <a:close/>
                    <a:moveTo>
                      <a:pt x="216" y="136"/>
                    </a:moveTo>
                    <a:cubicBezTo>
                      <a:pt x="136" y="56"/>
                      <a:pt x="136" y="56"/>
                      <a:pt x="136" y="56"/>
                    </a:cubicBezTo>
                    <a:cubicBezTo>
                      <a:pt x="56" y="136"/>
                      <a:pt x="56" y="136"/>
                      <a:pt x="56" y="136"/>
                    </a:cubicBezTo>
                    <a:cubicBezTo>
                      <a:pt x="136" y="216"/>
                      <a:pt x="136" y="216"/>
                      <a:pt x="136" y="216"/>
                    </a:cubicBezTo>
                    <a:lnTo>
                      <a:pt x="216" y="13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717074"/>
                  </a:solidFill>
                  <a:latin typeface="Metropoli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A59A53-D7F6-8044-9C67-FA69E646BC7C}"/>
                </a:ext>
              </a:extLst>
            </p:cNvPr>
            <p:cNvGrpSpPr/>
            <p:nvPr/>
          </p:nvGrpSpPr>
          <p:grpSpPr>
            <a:xfrm>
              <a:off x="4130087" y="4271334"/>
              <a:ext cx="1428423" cy="1402566"/>
              <a:chOff x="4692579" y="2078047"/>
              <a:chExt cx="3208135" cy="315006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F875E6-3F98-AE44-9939-7F01C24FE7F0}"/>
                  </a:ext>
                </a:extLst>
              </p:cNvPr>
              <p:cNvSpPr/>
              <p:nvPr/>
            </p:nvSpPr>
            <p:spPr>
              <a:xfrm>
                <a:off x="4692579" y="2078047"/>
                <a:ext cx="3208135" cy="3115873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prstClr val="white"/>
                  </a:solidFill>
                  <a:latin typeface="Metropoli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742484-CDF8-604A-9798-B28BF41C5E66}"/>
                  </a:ext>
                </a:extLst>
              </p:cNvPr>
              <p:cNvSpPr txBox="1"/>
              <p:nvPr/>
            </p:nvSpPr>
            <p:spPr>
              <a:xfrm>
                <a:off x="4818200" y="4398615"/>
                <a:ext cx="2956890" cy="829493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Vulnerability SCAN</a:t>
                </a:r>
                <a:endParaRPr lang="en-US" sz="1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709DAB7-AF45-A346-BB18-55FB0CC72D9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32893" y="2320092"/>
                <a:ext cx="1527505" cy="1978720"/>
              </a:xfrm>
              <a:custGeom>
                <a:avLst/>
                <a:gdLst>
                  <a:gd name="T0" fmla="*/ 148 w 324"/>
                  <a:gd name="T1" fmla="*/ 385 h 394"/>
                  <a:gd name="T2" fmla="*/ 46 w 324"/>
                  <a:gd name="T3" fmla="*/ 291 h 394"/>
                  <a:gd name="T4" fmla="*/ 0 w 324"/>
                  <a:gd name="T5" fmla="*/ 164 h 394"/>
                  <a:gd name="T6" fmla="*/ 0 w 324"/>
                  <a:gd name="T7" fmla="*/ 44 h 394"/>
                  <a:gd name="T8" fmla="*/ 162 w 324"/>
                  <a:gd name="T9" fmla="*/ 0 h 394"/>
                  <a:gd name="T10" fmla="*/ 324 w 324"/>
                  <a:gd name="T11" fmla="*/ 44 h 394"/>
                  <a:gd name="T12" fmla="*/ 324 w 324"/>
                  <a:gd name="T13" fmla="*/ 164 h 394"/>
                  <a:gd name="T14" fmla="*/ 278 w 324"/>
                  <a:gd name="T15" fmla="*/ 291 h 394"/>
                  <a:gd name="T16" fmla="*/ 177 w 324"/>
                  <a:gd name="T17" fmla="*/ 385 h 394"/>
                  <a:gd name="T18" fmla="*/ 16 w 324"/>
                  <a:gd name="T19" fmla="*/ 50 h 394"/>
                  <a:gd name="T20" fmla="*/ 16 w 324"/>
                  <a:gd name="T21" fmla="*/ 164 h 394"/>
                  <a:gd name="T22" fmla="*/ 59 w 324"/>
                  <a:gd name="T23" fmla="*/ 282 h 394"/>
                  <a:gd name="T24" fmla="*/ 156 w 324"/>
                  <a:gd name="T25" fmla="*/ 371 h 394"/>
                  <a:gd name="T26" fmla="*/ 168 w 324"/>
                  <a:gd name="T27" fmla="*/ 371 h 394"/>
                  <a:gd name="T28" fmla="*/ 265 w 324"/>
                  <a:gd name="T29" fmla="*/ 282 h 394"/>
                  <a:gd name="T30" fmla="*/ 308 w 324"/>
                  <a:gd name="T31" fmla="*/ 164 h 394"/>
                  <a:gd name="T32" fmla="*/ 308 w 324"/>
                  <a:gd name="T33" fmla="*/ 50 h 394"/>
                  <a:gd name="T34" fmla="*/ 16 w 324"/>
                  <a:gd name="T35" fmla="*/ 50 h 394"/>
                  <a:gd name="T36" fmla="*/ 150 w 324"/>
                  <a:gd name="T37" fmla="*/ 330 h 394"/>
                  <a:gd name="T38" fmla="*/ 76 w 324"/>
                  <a:gd name="T39" fmla="*/ 262 h 394"/>
                  <a:gd name="T40" fmla="*/ 43 w 324"/>
                  <a:gd name="T41" fmla="*/ 168 h 394"/>
                  <a:gd name="T42" fmla="*/ 43 w 324"/>
                  <a:gd name="T43" fmla="*/ 81 h 394"/>
                  <a:gd name="T44" fmla="*/ 162 w 324"/>
                  <a:gd name="T45" fmla="*/ 47 h 394"/>
                  <a:gd name="T46" fmla="*/ 282 w 324"/>
                  <a:gd name="T47" fmla="*/ 81 h 394"/>
                  <a:gd name="T48" fmla="*/ 282 w 324"/>
                  <a:gd name="T49" fmla="*/ 168 h 394"/>
                  <a:gd name="T50" fmla="*/ 248 w 324"/>
                  <a:gd name="T51" fmla="*/ 262 h 394"/>
                  <a:gd name="T52" fmla="*/ 174 w 324"/>
                  <a:gd name="T53" fmla="*/ 330 h 394"/>
                  <a:gd name="T54" fmla="*/ 59 w 324"/>
                  <a:gd name="T55" fmla="*/ 87 h 394"/>
                  <a:gd name="T56" fmla="*/ 59 w 324"/>
                  <a:gd name="T57" fmla="*/ 168 h 394"/>
                  <a:gd name="T58" fmla="*/ 89 w 324"/>
                  <a:gd name="T59" fmla="*/ 253 h 394"/>
                  <a:gd name="T60" fmla="*/ 159 w 324"/>
                  <a:gd name="T61" fmla="*/ 317 h 394"/>
                  <a:gd name="T62" fmla="*/ 165 w 324"/>
                  <a:gd name="T63" fmla="*/ 317 h 394"/>
                  <a:gd name="T64" fmla="*/ 235 w 324"/>
                  <a:gd name="T65" fmla="*/ 253 h 394"/>
                  <a:gd name="T66" fmla="*/ 266 w 324"/>
                  <a:gd name="T67" fmla="*/ 168 h 394"/>
                  <a:gd name="T68" fmla="*/ 266 w 324"/>
                  <a:gd name="T69" fmla="*/ 87 h 394"/>
                  <a:gd name="T70" fmla="*/ 59 w 324"/>
                  <a:gd name="T71" fmla="*/ 8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4" h="394">
                    <a:moveTo>
                      <a:pt x="162" y="394"/>
                    </a:moveTo>
                    <a:cubicBezTo>
                      <a:pt x="148" y="385"/>
                      <a:pt x="148" y="385"/>
                      <a:pt x="148" y="385"/>
                    </a:cubicBezTo>
                    <a:cubicBezTo>
                      <a:pt x="125" y="371"/>
                      <a:pt x="105" y="355"/>
                      <a:pt x="87" y="338"/>
                    </a:cubicBezTo>
                    <a:cubicBezTo>
                      <a:pt x="71" y="323"/>
                      <a:pt x="58" y="308"/>
                      <a:pt x="46" y="291"/>
                    </a:cubicBezTo>
                    <a:cubicBezTo>
                      <a:pt x="27" y="266"/>
                      <a:pt x="15" y="240"/>
                      <a:pt x="7" y="213"/>
                    </a:cubicBezTo>
                    <a:cubicBezTo>
                      <a:pt x="3" y="197"/>
                      <a:pt x="0" y="181"/>
                      <a:pt x="0" y="164"/>
                    </a:cubicBezTo>
                    <a:cubicBezTo>
                      <a:pt x="0" y="146"/>
                      <a:pt x="0" y="129"/>
                      <a:pt x="0" y="111"/>
                    </a:cubicBezTo>
                    <a:cubicBezTo>
                      <a:pt x="0" y="89"/>
                      <a:pt x="0" y="66"/>
                      <a:pt x="0" y="4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324" y="37"/>
                      <a:pt x="324" y="37"/>
                      <a:pt x="324" y="37"/>
                    </a:cubicBezTo>
                    <a:cubicBezTo>
                      <a:pt x="324" y="44"/>
                      <a:pt x="324" y="44"/>
                      <a:pt x="324" y="44"/>
                    </a:cubicBezTo>
                    <a:cubicBezTo>
                      <a:pt x="324" y="66"/>
                      <a:pt x="324" y="89"/>
                      <a:pt x="324" y="111"/>
                    </a:cubicBezTo>
                    <a:cubicBezTo>
                      <a:pt x="324" y="129"/>
                      <a:pt x="324" y="146"/>
                      <a:pt x="324" y="164"/>
                    </a:cubicBezTo>
                    <a:cubicBezTo>
                      <a:pt x="324" y="181"/>
                      <a:pt x="321" y="197"/>
                      <a:pt x="317" y="213"/>
                    </a:cubicBezTo>
                    <a:cubicBezTo>
                      <a:pt x="309" y="240"/>
                      <a:pt x="297" y="266"/>
                      <a:pt x="278" y="291"/>
                    </a:cubicBezTo>
                    <a:cubicBezTo>
                      <a:pt x="266" y="308"/>
                      <a:pt x="253" y="323"/>
                      <a:pt x="237" y="338"/>
                    </a:cubicBezTo>
                    <a:cubicBezTo>
                      <a:pt x="219" y="355"/>
                      <a:pt x="199" y="371"/>
                      <a:pt x="177" y="385"/>
                    </a:cubicBezTo>
                    <a:lnTo>
                      <a:pt x="162" y="394"/>
                    </a:lnTo>
                    <a:close/>
                    <a:moveTo>
                      <a:pt x="16" y="50"/>
                    </a:moveTo>
                    <a:cubicBezTo>
                      <a:pt x="16" y="70"/>
                      <a:pt x="16" y="91"/>
                      <a:pt x="16" y="111"/>
                    </a:cubicBezTo>
                    <a:cubicBezTo>
                      <a:pt x="16" y="129"/>
                      <a:pt x="16" y="146"/>
                      <a:pt x="16" y="164"/>
                    </a:cubicBezTo>
                    <a:cubicBezTo>
                      <a:pt x="16" y="179"/>
                      <a:pt x="18" y="194"/>
                      <a:pt x="23" y="208"/>
                    </a:cubicBezTo>
                    <a:cubicBezTo>
                      <a:pt x="30" y="234"/>
                      <a:pt x="42" y="258"/>
                      <a:pt x="59" y="282"/>
                    </a:cubicBezTo>
                    <a:cubicBezTo>
                      <a:pt x="70" y="298"/>
                      <a:pt x="83" y="312"/>
                      <a:pt x="98" y="327"/>
                    </a:cubicBezTo>
                    <a:cubicBezTo>
                      <a:pt x="115" y="343"/>
                      <a:pt x="135" y="358"/>
                      <a:pt x="156" y="371"/>
                    </a:cubicBezTo>
                    <a:cubicBezTo>
                      <a:pt x="162" y="375"/>
                      <a:pt x="162" y="375"/>
                      <a:pt x="162" y="375"/>
                    </a:cubicBezTo>
                    <a:cubicBezTo>
                      <a:pt x="168" y="371"/>
                      <a:pt x="168" y="371"/>
                      <a:pt x="168" y="371"/>
                    </a:cubicBezTo>
                    <a:cubicBezTo>
                      <a:pt x="189" y="358"/>
                      <a:pt x="209" y="343"/>
                      <a:pt x="226" y="327"/>
                    </a:cubicBezTo>
                    <a:cubicBezTo>
                      <a:pt x="241" y="312"/>
                      <a:pt x="254" y="298"/>
                      <a:pt x="265" y="282"/>
                    </a:cubicBezTo>
                    <a:cubicBezTo>
                      <a:pt x="283" y="258"/>
                      <a:pt x="295" y="234"/>
                      <a:pt x="302" y="208"/>
                    </a:cubicBezTo>
                    <a:cubicBezTo>
                      <a:pt x="306" y="194"/>
                      <a:pt x="308" y="179"/>
                      <a:pt x="308" y="164"/>
                    </a:cubicBezTo>
                    <a:cubicBezTo>
                      <a:pt x="308" y="146"/>
                      <a:pt x="308" y="129"/>
                      <a:pt x="308" y="111"/>
                    </a:cubicBezTo>
                    <a:cubicBezTo>
                      <a:pt x="308" y="91"/>
                      <a:pt x="308" y="70"/>
                      <a:pt x="308" y="50"/>
                    </a:cubicBezTo>
                    <a:cubicBezTo>
                      <a:pt x="162" y="16"/>
                      <a:pt x="162" y="16"/>
                      <a:pt x="162" y="16"/>
                    </a:cubicBezTo>
                    <a:lnTo>
                      <a:pt x="16" y="50"/>
                    </a:lnTo>
                    <a:close/>
                    <a:moveTo>
                      <a:pt x="162" y="338"/>
                    </a:moveTo>
                    <a:cubicBezTo>
                      <a:pt x="150" y="330"/>
                      <a:pt x="150" y="330"/>
                      <a:pt x="150" y="330"/>
                    </a:cubicBezTo>
                    <a:cubicBezTo>
                      <a:pt x="134" y="320"/>
                      <a:pt x="119" y="309"/>
                      <a:pt x="106" y="297"/>
                    </a:cubicBezTo>
                    <a:cubicBezTo>
                      <a:pt x="95" y="286"/>
                      <a:pt x="85" y="274"/>
                      <a:pt x="76" y="262"/>
                    </a:cubicBezTo>
                    <a:cubicBezTo>
                      <a:pt x="62" y="243"/>
                      <a:pt x="53" y="225"/>
                      <a:pt x="48" y="205"/>
                    </a:cubicBezTo>
                    <a:cubicBezTo>
                      <a:pt x="44" y="193"/>
                      <a:pt x="43" y="181"/>
                      <a:pt x="43" y="168"/>
                    </a:cubicBezTo>
                    <a:cubicBezTo>
                      <a:pt x="43" y="156"/>
                      <a:pt x="43" y="143"/>
                      <a:pt x="43" y="130"/>
                    </a:cubicBezTo>
                    <a:cubicBezTo>
                      <a:pt x="43" y="114"/>
                      <a:pt x="43" y="98"/>
                      <a:pt x="43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162" y="47"/>
                      <a:pt x="162" y="47"/>
                      <a:pt x="162" y="47"/>
                    </a:cubicBezTo>
                    <a:cubicBezTo>
                      <a:pt x="282" y="75"/>
                      <a:pt x="282" y="75"/>
                      <a:pt x="282" y="75"/>
                    </a:cubicBezTo>
                    <a:cubicBezTo>
                      <a:pt x="282" y="81"/>
                      <a:pt x="282" y="81"/>
                      <a:pt x="282" y="81"/>
                    </a:cubicBezTo>
                    <a:cubicBezTo>
                      <a:pt x="282" y="98"/>
                      <a:pt x="282" y="114"/>
                      <a:pt x="282" y="130"/>
                    </a:cubicBezTo>
                    <a:cubicBezTo>
                      <a:pt x="282" y="143"/>
                      <a:pt x="282" y="156"/>
                      <a:pt x="282" y="168"/>
                    </a:cubicBezTo>
                    <a:cubicBezTo>
                      <a:pt x="282" y="181"/>
                      <a:pt x="280" y="193"/>
                      <a:pt x="277" y="205"/>
                    </a:cubicBezTo>
                    <a:cubicBezTo>
                      <a:pt x="271" y="225"/>
                      <a:pt x="262" y="243"/>
                      <a:pt x="248" y="262"/>
                    </a:cubicBezTo>
                    <a:cubicBezTo>
                      <a:pt x="240" y="274"/>
                      <a:pt x="230" y="286"/>
                      <a:pt x="218" y="297"/>
                    </a:cubicBezTo>
                    <a:cubicBezTo>
                      <a:pt x="205" y="309"/>
                      <a:pt x="190" y="320"/>
                      <a:pt x="174" y="330"/>
                    </a:cubicBezTo>
                    <a:lnTo>
                      <a:pt x="162" y="338"/>
                    </a:lnTo>
                    <a:close/>
                    <a:moveTo>
                      <a:pt x="59" y="87"/>
                    </a:moveTo>
                    <a:cubicBezTo>
                      <a:pt x="59" y="102"/>
                      <a:pt x="59" y="116"/>
                      <a:pt x="59" y="130"/>
                    </a:cubicBezTo>
                    <a:cubicBezTo>
                      <a:pt x="59" y="143"/>
                      <a:pt x="59" y="156"/>
                      <a:pt x="59" y="168"/>
                    </a:cubicBezTo>
                    <a:cubicBezTo>
                      <a:pt x="59" y="179"/>
                      <a:pt x="60" y="190"/>
                      <a:pt x="63" y="200"/>
                    </a:cubicBezTo>
                    <a:cubicBezTo>
                      <a:pt x="68" y="218"/>
                      <a:pt x="77" y="236"/>
                      <a:pt x="89" y="253"/>
                    </a:cubicBezTo>
                    <a:cubicBezTo>
                      <a:pt x="97" y="264"/>
                      <a:pt x="106" y="275"/>
                      <a:pt x="117" y="285"/>
                    </a:cubicBezTo>
                    <a:cubicBezTo>
                      <a:pt x="130" y="297"/>
                      <a:pt x="144" y="307"/>
                      <a:pt x="159" y="317"/>
                    </a:cubicBezTo>
                    <a:cubicBezTo>
                      <a:pt x="162" y="319"/>
                      <a:pt x="162" y="319"/>
                      <a:pt x="162" y="319"/>
                    </a:cubicBezTo>
                    <a:cubicBezTo>
                      <a:pt x="165" y="317"/>
                      <a:pt x="165" y="317"/>
                      <a:pt x="165" y="317"/>
                    </a:cubicBezTo>
                    <a:cubicBezTo>
                      <a:pt x="181" y="307"/>
                      <a:pt x="195" y="297"/>
                      <a:pt x="207" y="285"/>
                    </a:cubicBezTo>
                    <a:cubicBezTo>
                      <a:pt x="218" y="275"/>
                      <a:pt x="227" y="264"/>
                      <a:pt x="235" y="253"/>
                    </a:cubicBezTo>
                    <a:cubicBezTo>
                      <a:pt x="248" y="236"/>
                      <a:pt x="256" y="218"/>
                      <a:pt x="261" y="200"/>
                    </a:cubicBezTo>
                    <a:cubicBezTo>
                      <a:pt x="264" y="190"/>
                      <a:pt x="266" y="179"/>
                      <a:pt x="266" y="168"/>
                    </a:cubicBezTo>
                    <a:cubicBezTo>
                      <a:pt x="266" y="156"/>
                      <a:pt x="266" y="143"/>
                      <a:pt x="266" y="130"/>
                    </a:cubicBezTo>
                    <a:cubicBezTo>
                      <a:pt x="266" y="116"/>
                      <a:pt x="266" y="102"/>
                      <a:pt x="266" y="87"/>
                    </a:cubicBezTo>
                    <a:cubicBezTo>
                      <a:pt x="162" y="64"/>
                      <a:pt x="162" y="64"/>
                      <a:pt x="162" y="64"/>
                    </a:cubicBezTo>
                    <a:lnTo>
                      <a:pt x="59" y="8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717074"/>
                  </a:solidFill>
                  <a:latin typeface="Metropoli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62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" id="{E4CA2FF7-93D0-664F-8C18-BA133624FE7A}" vid="{1B589128-0F02-104C-BD72-26FA2C7CCF34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746eff61-6f1c-444f-adb5-64598ea75b4b" xsi:nil="true"/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AD05B3D178CF498B11A62E055427BC" ma:contentTypeVersion="2" ma:contentTypeDescription="Create a new document." ma:contentTypeScope="" ma:versionID="b39d429dc6b46dd8cee1ba4a4c5e2b9c">
  <xsd:schema xmlns:xsd="http://www.w3.org/2001/XMLSchema" xmlns:xs="http://www.w3.org/2001/XMLSchema" xmlns:p="http://schemas.microsoft.com/office/2006/metadata/properties" xmlns:ns2="746eff61-6f1c-444f-adb5-64598ea75b4b" xmlns:ns3="http://schemas.microsoft.com/sharepoint/v4" targetNamespace="http://schemas.microsoft.com/office/2006/metadata/properties" ma:root="true" ma:fieldsID="3d5c3a85b01eb5799f3f2549c43646b2" ns2:_="" ns3:_="">
    <xsd:import namespace="746eff61-6f1c-444f-adb5-64598ea75b4b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6eff61-6f1c-444f-adb5-64598ea75b4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BBA1C5-256D-47D9-BD09-7FAFEB3156C6}">
  <ds:schemaRefs>
    <ds:schemaRef ds:uri="http://schemas.microsoft.com/office/2006/metadata/properties"/>
    <ds:schemaRef ds:uri="http://schemas.microsoft.com/office/infopath/2007/PartnerControls"/>
    <ds:schemaRef ds:uri="746eff61-6f1c-444f-adb5-64598ea75b4b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1322A77D-8F75-45B3-BED4-1EE0E098B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6eff61-6f1c-444f-adb5-64598ea75b4b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106498-96A8-4D36-AFBB-540A27D2DC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260</Words>
  <Application>Microsoft Macintosh PowerPoint</Application>
  <PresentationFormat>Custom</PresentationFormat>
  <Paragraphs>63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Camphor Std</vt:lpstr>
      <vt:lpstr>Open Sans</vt:lpstr>
      <vt:lpstr>Arial</vt:lpstr>
      <vt:lpstr>Metropolis</vt:lpstr>
      <vt:lpstr>Metropolis Light</vt:lpstr>
      <vt:lpstr>Verdana</vt:lpstr>
      <vt:lpstr>VMware_white_16x9</vt:lpstr>
      <vt:lpstr>From image registry to chart repository</vt:lpstr>
      <vt:lpstr>Project Harbor</vt:lpstr>
      <vt:lpstr>Embrace kubernetes and cloud native</vt:lpstr>
      <vt:lpstr>Integrated of Chartmuseum (diagram)</vt:lpstr>
      <vt:lpstr>How it looks like</vt:lpstr>
      <vt:lpstr>How it looks like</vt:lpstr>
      <vt:lpstr>How it looks like</vt:lpstr>
      <vt:lpstr>How it looks like</vt:lpstr>
      <vt:lpstr>The challenge 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Jiang</dc:creator>
  <cp:lastModifiedBy/>
  <cp:revision>1</cp:revision>
  <dcterms:created xsi:type="dcterms:W3CDTF">2018-10-14T12:09:27Z</dcterms:created>
  <dcterms:modified xsi:type="dcterms:W3CDTF">2018-11-11T09:38:48Z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0x0101006FAD05B3D178CF498B11A62E055427BC</vt:lpwstr>
  </property>
</Properties>
</file>